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312" r:id="rId2"/>
    <p:sldId id="313" r:id="rId3"/>
    <p:sldId id="314" r:id="rId4"/>
    <p:sldId id="315" r:id="rId5"/>
    <p:sldId id="316" r:id="rId6"/>
    <p:sldId id="317" r:id="rId7"/>
    <p:sldId id="318" r:id="rId8"/>
    <p:sldId id="319" r:id="rId9"/>
    <p:sldId id="320" r:id="rId10"/>
    <p:sldId id="321" r:id="rId11"/>
    <p:sldId id="322" r:id="rId12"/>
    <p:sldId id="323" r:id="rId13"/>
    <p:sldId id="324" r:id="rId14"/>
    <p:sldId id="335" r:id="rId15"/>
    <p:sldId id="325" r:id="rId16"/>
    <p:sldId id="337" r:id="rId17"/>
    <p:sldId id="338" r:id="rId18"/>
    <p:sldId id="339" r:id="rId19"/>
    <p:sldId id="326" r:id="rId20"/>
    <p:sldId id="329" r:id="rId21"/>
    <p:sldId id="334" r:id="rId22"/>
    <p:sldId id="328" r:id="rId23"/>
    <p:sldId id="330" r:id="rId24"/>
    <p:sldId id="331" r:id="rId25"/>
    <p:sldId id="346" r:id="rId26"/>
    <p:sldId id="333" r:id="rId27"/>
    <p:sldId id="340" r:id="rId28"/>
    <p:sldId id="341" r:id="rId29"/>
    <p:sldId id="342" r:id="rId30"/>
    <p:sldId id="343" r:id="rId31"/>
    <p:sldId id="344" r:id="rId32"/>
    <p:sldId id="345" r:id="rId33"/>
  </p:sldIdLst>
  <p:sldSz cx="9144000" cy="5143500" type="screen16x9"/>
  <p:notesSz cx="6858000" cy="9144000"/>
  <p:embeddedFontLst>
    <p:embeddedFont>
      <p:font typeface="Cambria Math" panose="02040503050406030204" pitchFamily="18" charset="0"/>
      <p:regular r:id="rId35"/>
    </p:embeddedFont>
    <p:embeddedFont>
      <p:font typeface="Caveat" panose="020B0604020202020204" charset="0"/>
      <p:regular r:id="rId36"/>
      <p:bold r:id="rId37"/>
    </p:embeddedFont>
    <p:embeddedFont>
      <p:font typeface="Consolas" panose="020B0609020204030204" pitchFamily="49"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E7"/>
    <a:srgbClr val="FFF7F7"/>
    <a:srgbClr val="FF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82d7a07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382d7a07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82d7a07f0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82d7a07f0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82d7a07f03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382d7a07f0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382d7a07f0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382d7a07f0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78e4d9aa4a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378e4d9aa4a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78e4d9aa4a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378e4d9aa4a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500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82d7a07f03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82d7a07f0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82d7a07f03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82d7a07f0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414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82d7a07f03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82d7a07f0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31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7480b39cc0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7480b39cc0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877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82d7a07f0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382d7a07f0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382d7a07f0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382d7a07f0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378e4d9aa4a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378e4d9aa4a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378e4d9aa4a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378e4d9aa4a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882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78e4d9aa4a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378e4d9aa4a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78e4d9aa4a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378e4d9aa4a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78e4d9aa4a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78e4d9aa4a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82d7a07f0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82d7a07f0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011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82d7a07f0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382d7a07f0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82d7a07f0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382d7a07f0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428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82d7a07f0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382d7a07f0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84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82d7a07f0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382d7a07f0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12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382d7a07f0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382d7a07f0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82d7a07f0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382d7a07f0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067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82d7a07f0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382d7a07f0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79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82d7a07f0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82d7a07f0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25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82d7a07f0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82d7a07f0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382d7a07f0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382d7a07f0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82d7a07f0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82d7a07f0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82d7a07f0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382d7a07f0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82d7a07f0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82d7a07f0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82d7a07f0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382d7a07f0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9"/>
          <p:cNvSpPr txBox="1">
            <a:spLocks noGrp="1"/>
          </p:cNvSpPr>
          <p:nvPr>
            <p:ph type="ctrTitle"/>
          </p:nvPr>
        </p:nvSpPr>
        <p:spPr>
          <a:xfrm>
            <a:off x="274750" y="184750"/>
            <a:ext cx="8520600" cy="617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2500" b="1"/>
              <a:t>Functional MRI preprocessing</a:t>
            </a:r>
            <a:endParaRPr sz="2500" b="1"/>
          </a:p>
        </p:txBody>
      </p:sp>
      <p:sp>
        <p:nvSpPr>
          <p:cNvPr id="707" name="Google Shape;707;p69"/>
          <p:cNvSpPr txBox="1">
            <a:spLocks noGrp="1"/>
          </p:cNvSpPr>
          <p:nvPr>
            <p:ph type="subTitle" idx="1"/>
          </p:nvPr>
        </p:nvSpPr>
        <p:spPr>
          <a:xfrm>
            <a:off x="274750" y="1023550"/>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None/>
            </a:pPr>
            <a:r>
              <a:rPr lang="en-GB" sz="1300" b="1"/>
              <a:t>Sunnybrook Neuroimaging summer school fMRI Module Tutorial 1</a:t>
            </a:r>
            <a:endParaRPr sz="1300" b="1"/>
          </a:p>
          <a:p>
            <a:pPr marL="0" lvl="0" indent="0" algn="ctr" rtl="0">
              <a:lnSpc>
                <a:spcPct val="80000"/>
              </a:lnSpc>
              <a:spcBef>
                <a:spcPts val="0"/>
              </a:spcBef>
              <a:spcAft>
                <a:spcPts val="0"/>
              </a:spcAft>
              <a:buNone/>
            </a:pPr>
            <a:endParaRPr sz="1300" b="1"/>
          </a:p>
          <a:p>
            <a:pPr marL="0" lvl="0" indent="0" algn="ctr" rtl="0">
              <a:lnSpc>
                <a:spcPct val="80000"/>
              </a:lnSpc>
              <a:spcBef>
                <a:spcPts val="0"/>
              </a:spcBef>
              <a:spcAft>
                <a:spcPts val="0"/>
              </a:spcAft>
              <a:buNone/>
            </a:pPr>
            <a:r>
              <a:rPr lang="en-GB" sz="1300" b="1"/>
              <a:t>Guocheng Jiang</a:t>
            </a:r>
            <a:endParaRPr sz="1300" b="1"/>
          </a:p>
        </p:txBody>
      </p:sp>
      <p:pic>
        <p:nvPicPr>
          <p:cNvPr id="708" name="Google Shape;708;p69"/>
          <p:cNvPicPr preferRelativeResize="0"/>
          <p:nvPr/>
        </p:nvPicPr>
        <p:blipFill>
          <a:blip r:embed="rId3">
            <a:alphaModFix/>
          </a:blip>
          <a:stretch>
            <a:fillRect/>
          </a:stretch>
        </p:blipFill>
        <p:spPr>
          <a:xfrm>
            <a:off x="1021125" y="2660925"/>
            <a:ext cx="1628775" cy="352425"/>
          </a:xfrm>
          <a:prstGeom prst="rect">
            <a:avLst/>
          </a:prstGeom>
          <a:noFill/>
          <a:ln>
            <a:noFill/>
          </a:ln>
        </p:spPr>
      </p:pic>
      <p:cxnSp>
        <p:nvCxnSpPr>
          <p:cNvPr id="709" name="Google Shape;709;p69"/>
          <p:cNvCxnSpPr/>
          <p:nvPr/>
        </p:nvCxnSpPr>
        <p:spPr>
          <a:xfrm rot="10800000" flipH="1">
            <a:off x="0" y="1840100"/>
            <a:ext cx="9141600" cy="22200"/>
          </a:xfrm>
          <a:prstGeom prst="straightConnector1">
            <a:avLst/>
          </a:prstGeom>
          <a:noFill/>
          <a:ln w="19050" cap="flat" cmpd="sng">
            <a:solidFill>
              <a:schemeClr val="accent1"/>
            </a:solidFill>
            <a:prstDash val="solid"/>
            <a:round/>
            <a:headEnd type="none" w="med" len="med"/>
            <a:tailEnd type="none" w="med" len="med"/>
          </a:ln>
        </p:spPr>
      </p:cxnSp>
      <p:cxnSp>
        <p:nvCxnSpPr>
          <p:cNvPr id="710" name="Google Shape;710;p69"/>
          <p:cNvCxnSpPr/>
          <p:nvPr/>
        </p:nvCxnSpPr>
        <p:spPr>
          <a:xfrm rot="10800000" flipH="1">
            <a:off x="1200" y="1810050"/>
            <a:ext cx="9141600" cy="22200"/>
          </a:xfrm>
          <a:prstGeom prst="straightConnector1">
            <a:avLst/>
          </a:prstGeom>
          <a:noFill/>
          <a:ln w="38100" cap="flat" cmpd="sng">
            <a:solidFill>
              <a:srgbClr val="073763"/>
            </a:solidFill>
            <a:prstDash val="solid"/>
            <a:round/>
            <a:headEnd type="none" w="med" len="med"/>
            <a:tailEnd type="none" w="med" len="med"/>
          </a:ln>
        </p:spPr>
      </p:cxnSp>
      <p:sp>
        <p:nvSpPr>
          <p:cNvPr id="711" name="Google Shape;711;p69"/>
          <p:cNvSpPr txBox="1"/>
          <p:nvPr/>
        </p:nvSpPr>
        <p:spPr>
          <a:xfrm>
            <a:off x="851150" y="1991975"/>
            <a:ext cx="838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2"/>
                </a:solidFill>
              </a:rPr>
              <a:t>If you want to try different preprocessing pipelines on your laptop but have not installed the software libraries:</a:t>
            </a:r>
            <a:endParaRPr sz="1200" b="1">
              <a:solidFill>
                <a:schemeClr val="dk2"/>
              </a:solidFill>
            </a:endParaRPr>
          </a:p>
        </p:txBody>
      </p:sp>
      <p:sp>
        <p:nvSpPr>
          <p:cNvPr id="712" name="Google Shape;712;p69"/>
          <p:cNvSpPr txBox="1"/>
          <p:nvPr/>
        </p:nvSpPr>
        <p:spPr>
          <a:xfrm>
            <a:off x="2849775" y="2490950"/>
            <a:ext cx="50427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2"/>
                </a:solidFill>
              </a:rPr>
              <a:t>Windows Users need to download a virtual machine:</a:t>
            </a:r>
            <a:endParaRPr sz="1100" b="1">
              <a:solidFill>
                <a:schemeClr val="dk2"/>
              </a:solidFill>
            </a:endParaRPr>
          </a:p>
          <a:p>
            <a:pPr marL="0" lvl="0" indent="0" algn="l" rtl="0">
              <a:spcBef>
                <a:spcPts val="0"/>
              </a:spcBef>
              <a:spcAft>
                <a:spcPts val="0"/>
              </a:spcAft>
              <a:buNone/>
            </a:pPr>
            <a:r>
              <a:rPr lang="en-GB" sz="1100">
                <a:solidFill>
                  <a:schemeClr val="dk2"/>
                </a:solidFill>
              </a:rPr>
              <a:t>1. Install Virtualbox (www.virtualbox.org/wiki/Downloads)</a:t>
            </a:r>
            <a:endParaRPr sz="1100">
              <a:solidFill>
                <a:schemeClr val="dk2"/>
              </a:solidFill>
            </a:endParaRPr>
          </a:p>
          <a:p>
            <a:pPr marL="0" lvl="0" indent="0" algn="l" rtl="0">
              <a:spcBef>
                <a:spcPts val="0"/>
              </a:spcBef>
              <a:spcAft>
                <a:spcPts val="0"/>
              </a:spcAft>
              <a:buNone/>
            </a:pPr>
            <a:r>
              <a:rPr lang="en-GB" sz="1100">
                <a:solidFill>
                  <a:schemeClr val="dk2"/>
                </a:solidFill>
              </a:rPr>
              <a:t>2. Download the VM OVA file (http://bit.ly/4mFVDIo)</a:t>
            </a:r>
            <a:endParaRPr sz="1100">
              <a:solidFill>
                <a:schemeClr val="dk2"/>
              </a:solidFill>
            </a:endParaRPr>
          </a:p>
          <a:p>
            <a:pPr marL="0" lvl="0" indent="0" algn="l" rtl="0">
              <a:spcBef>
                <a:spcPts val="0"/>
              </a:spcBef>
              <a:spcAft>
                <a:spcPts val="0"/>
              </a:spcAft>
              <a:buNone/>
            </a:pPr>
            <a:r>
              <a:rPr lang="en-GB" sz="1100">
                <a:solidFill>
                  <a:schemeClr val="dk2"/>
                </a:solidFill>
              </a:rPr>
              <a:t>3. Open Virtualbox, and select “File—&gt;Import Appliance”</a:t>
            </a:r>
            <a:endParaRPr sz="1100">
              <a:solidFill>
                <a:schemeClr val="dk2"/>
              </a:solidFill>
            </a:endParaRPr>
          </a:p>
          <a:p>
            <a:pPr marL="0" lvl="0" indent="0" algn="l" rtl="0">
              <a:spcBef>
                <a:spcPts val="0"/>
              </a:spcBef>
              <a:spcAft>
                <a:spcPts val="0"/>
              </a:spcAft>
              <a:buNone/>
            </a:pPr>
            <a:r>
              <a:rPr lang="en-GB" sz="1100">
                <a:solidFill>
                  <a:schemeClr val="dk2"/>
                </a:solidFill>
              </a:rPr>
              <a:t>4. Select the downloaded OVA file and press “Next—&gt;Finish”</a:t>
            </a:r>
            <a:endParaRPr/>
          </a:p>
        </p:txBody>
      </p:sp>
      <p:pic>
        <p:nvPicPr>
          <p:cNvPr id="713" name="Google Shape;713;p69"/>
          <p:cNvPicPr preferRelativeResize="0"/>
          <p:nvPr/>
        </p:nvPicPr>
        <p:blipFill>
          <a:blip r:embed="rId4">
            <a:alphaModFix/>
          </a:blip>
          <a:stretch>
            <a:fillRect/>
          </a:stretch>
        </p:blipFill>
        <p:spPr>
          <a:xfrm>
            <a:off x="1137850" y="3811963"/>
            <a:ext cx="1156913" cy="861900"/>
          </a:xfrm>
          <a:prstGeom prst="rect">
            <a:avLst/>
          </a:prstGeom>
          <a:noFill/>
          <a:ln>
            <a:noFill/>
          </a:ln>
        </p:spPr>
      </p:pic>
      <p:sp>
        <p:nvSpPr>
          <p:cNvPr id="714" name="Google Shape;714;p69"/>
          <p:cNvSpPr txBox="1"/>
          <p:nvPr/>
        </p:nvSpPr>
        <p:spPr>
          <a:xfrm>
            <a:off x="2849775" y="3604200"/>
            <a:ext cx="57048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2"/>
                </a:solidFill>
              </a:rPr>
              <a:t>Mac and Linux users can directly download the FSL, no virtual machine is needed:</a:t>
            </a:r>
            <a:endParaRPr sz="1100">
              <a:solidFill>
                <a:schemeClr val="dk2"/>
              </a:solidFill>
            </a:endParaRPr>
          </a:p>
          <a:p>
            <a:pPr marL="0" lvl="0" indent="0" algn="l" rtl="0">
              <a:spcBef>
                <a:spcPts val="0"/>
              </a:spcBef>
              <a:spcAft>
                <a:spcPts val="0"/>
              </a:spcAft>
              <a:buNone/>
            </a:pPr>
            <a:r>
              <a:rPr lang="en-GB" sz="1100">
                <a:solidFill>
                  <a:schemeClr val="dk2"/>
                </a:solidFill>
              </a:rPr>
              <a:t>1. FSL: https://fsl.fmrib.ox.ac.uk/fsl/docs/#/install/index</a:t>
            </a:r>
            <a:endParaRPr sz="1100">
              <a:solidFill>
                <a:schemeClr val="dk2"/>
              </a:solidFill>
            </a:endParaRPr>
          </a:p>
          <a:p>
            <a:pPr marL="0" lvl="0" indent="0" algn="l" rtl="0">
              <a:spcBef>
                <a:spcPts val="0"/>
              </a:spcBef>
              <a:spcAft>
                <a:spcPts val="0"/>
              </a:spcAft>
              <a:buNone/>
            </a:pPr>
            <a:r>
              <a:rPr lang="en-GB" sz="1100">
                <a:solidFill>
                  <a:schemeClr val="dk2"/>
                </a:solidFill>
              </a:rPr>
              <a:t>2. AFNI: https://afni.nimh.nih.gov/pub/dist/doc/htmldoc/background_install/main_toc.html</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r>
              <a:rPr lang="en-GB" sz="1100" b="1">
                <a:solidFill>
                  <a:schemeClr val="dk2"/>
                </a:solidFill>
              </a:rPr>
              <a:t>Dataset links:</a:t>
            </a:r>
            <a:endParaRPr sz="1100" b="1">
              <a:solidFill>
                <a:schemeClr val="dk2"/>
              </a:solidFill>
            </a:endParaRPr>
          </a:p>
          <a:p>
            <a:pPr marL="0" lvl="0" indent="0" algn="l" rtl="0">
              <a:spcBef>
                <a:spcPts val="0"/>
              </a:spcBef>
              <a:spcAft>
                <a:spcPts val="0"/>
              </a:spcAft>
              <a:buNone/>
            </a:pPr>
            <a:r>
              <a:rPr lang="en-GB" sz="1100">
                <a:solidFill>
                  <a:schemeClr val="dk2"/>
                </a:solidFill>
              </a:rPr>
              <a:t>Dataset 1: http://bit.ly/3VfLGp6</a:t>
            </a:r>
            <a:endParaRPr sz="1100">
              <a:solidFill>
                <a:schemeClr val="dk2"/>
              </a:solidFill>
            </a:endParaRPr>
          </a:p>
          <a:p>
            <a:pPr marL="0" lvl="0" indent="0" algn="l" rtl="0">
              <a:spcBef>
                <a:spcPts val="0"/>
              </a:spcBef>
              <a:spcAft>
                <a:spcPts val="0"/>
              </a:spcAft>
              <a:buNone/>
            </a:pPr>
            <a:r>
              <a:rPr lang="en-GB" sz="1100">
                <a:solidFill>
                  <a:schemeClr val="dk2"/>
                </a:solidFill>
              </a:rPr>
              <a:t>Dataset 2: http://bit.ly/4fVBdsG</a:t>
            </a:r>
            <a:endParaRPr sz="1100">
              <a:solidFill>
                <a:schemeClr val="dk2"/>
              </a:solidFill>
            </a:endParaRPr>
          </a:p>
        </p:txBody>
      </p:sp>
      <p:pic>
        <p:nvPicPr>
          <p:cNvPr id="715" name="Google Shape;715;p69"/>
          <p:cNvPicPr preferRelativeResize="0"/>
          <p:nvPr/>
        </p:nvPicPr>
        <p:blipFill>
          <a:blip r:embed="rId5">
            <a:alphaModFix/>
          </a:blip>
          <a:stretch>
            <a:fillRect/>
          </a:stretch>
        </p:blipFill>
        <p:spPr>
          <a:xfrm>
            <a:off x="0" y="1936638"/>
            <a:ext cx="946725" cy="833118"/>
          </a:xfrm>
          <a:prstGeom prst="rect">
            <a:avLst/>
          </a:prstGeom>
          <a:noFill/>
          <a:ln>
            <a:noFill/>
          </a:ln>
        </p:spPr>
      </p:pic>
      <p:sp>
        <p:nvSpPr>
          <p:cNvPr id="716" name="Google Shape;716;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a:t>
            </a:fld>
            <a:endParaRPr/>
          </a:p>
        </p:txBody>
      </p:sp>
      <p:pic>
        <p:nvPicPr>
          <p:cNvPr id="717" name="Google Shape;717;p69"/>
          <p:cNvPicPr preferRelativeResize="0"/>
          <p:nvPr/>
        </p:nvPicPr>
        <p:blipFill>
          <a:blip r:embed="rId6">
            <a:alphaModFix/>
          </a:blip>
          <a:stretch>
            <a:fillRect/>
          </a:stretch>
        </p:blipFill>
        <p:spPr>
          <a:xfrm>
            <a:off x="188150" y="3778181"/>
            <a:ext cx="905925" cy="7873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
        <p:nvSpPr>
          <p:cNvPr id="808" name="Google Shape;808;p78"/>
          <p:cNvSpPr txBox="1">
            <a:spLocks noGrp="1"/>
          </p:cNvSpPr>
          <p:nvPr>
            <p:ph type="title" idx="4294967295"/>
          </p:nvPr>
        </p:nvSpPr>
        <p:spPr>
          <a:xfrm>
            <a:off x="311700" y="245775"/>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Schedule of the tutorial:</a:t>
            </a:r>
            <a:endParaRPr sz="1920" b="1"/>
          </a:p>
        </p:txBody>
      </p:sp>
      <p:pic>
        <p:nvPicPr>
          <p:cNvPr id="809" name="Google Shape;809;p78"/>
          <p:cNvPicPr preferRelativeResize="0"/>
          <p:nvPr/>
        </p:nvPicPr>
        <p:blipFill>
          <a:blip r:embed="rId3">
            <a:alphaModFix/>
          </a:blip>
          <a:stretch>
            <a:fillRect/>
          </a:stretch>
        </p:blipFill>
        <p:spPr>
          <a:xfrm>
            <a:off x="241000" y="1078025"/>
            <a:ext cx="1333250" cy="1333250"/>
          </a:xfrm>
          <a:prstGeom prst="rect">
            <a:avLst/>
          </a:prstGeom>
          <a:noFill/>
          <a:ln>
            <a:noFill/>
          </a:ln>
        </p:spPr>
      </p:pic>
      <p:sp>
        <p:nvSpPr>
          <p:cNvPr id="810" name="Google Shape;810;p78"/>
          <p:cNvSpPr/>
          <p:nvPr/>
        </p:nvSpPr>
        <p:spPr>
          <a:xfrm>
            <a:off x="1574250" y="1521050"/>
            <a:ext cx="5790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11" name="Google Shape;811;p78"/>
          <p:cNvPicPr preferRelativeResize="0"/>
          <p:nvPr/>
        </p:nvPicPr>
        <p:blipFill>
          <a:blip r:embed="rId4">
            <a:alphaModFix/>
          </a:blip>
          <a:stretch>
            <a:fillRect/>
          </a:stretch>
        </p:blipFill>
        <p:spPr>
          <a:xfrm>
            <a:off x="1469382" y="949200"/>
            <a:ext cx="683877" cy="538326"/>
          </a:xfrm>
          <a:prstGeom prst="rect">
            <a:avLst/>
          </a:prstGeom>
          <a:noFill/>
          <a:ln>
            <a:noFill/>
          </a:ln>
        </p:spPr>
      </p:pic>
      <p:pic>
        <p:nvPicPr>
          <p:cNvPr id="812" name="Google Shape;812;p78"/>
          <p:cNvPicPr preferRelativeResize="0"/>
          <p:nvPr/>
        </p:nvPicPr>
        <p:blipFill rotWithShape="1">
          <a:blip r:embed="rId5">
            <a:alphaModFix/>
          </a:blip>
          <a:srcRect l="49821" r="1971"/>
          <a:stretch/>
        </p:blipFill>
        <p:spPr>
          <a:xfrm>
            <a:off x="7279675" y="3513400"/>
            <a:ext cx="1225701" cy="1581150"/>
          </a:xfrm>
          <a:prstGeom prst="rect">
            <a:avLst/>
          </a:prstGeom>
          <a:noFill/>
          <a:ln>
            <a:noFill/>
          </a:ln>
        </p:spPr>
      </p:pic>
      <p:sp>
        <p:nvSpPr>
          <p:cNvPr id="813" name="Google Shape;813;p78"/>
          <p:cNvSpPr txBox="1"/>
          <p:nvPr/>
        </p:nvSpPr>
        <p:spPr>
          <a:xfrm>
            <a:off x="7279675" y="3156400"/>
            <a:ext cx="13332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solidFill>
                  <a:schemeClr val="dk2"/>
                </a:solidFill>
              </a:rPr>
              <a:t>** Actually more works are needed in a real thesis</a:t>
            </a:r>
            <a:endParaRPr sz="700">
              <a:solidFill>
                <a:schemeClr val="dk2"/>
              </a:solidFill>
            </a:endParaRPr>
          </a:p>
        </p:txBody>
      </p:sp>
      <p:sp>
        <p:nvSpPr>
          <p:cNvPr id="814" name="Google Shape;814;p78"/>
          <p:cNvSpPr/>
          <p:nvPr/>
        </p:nvSpPr>
        <p:spPr>
          <a:xfrm>
            <a:off x="2361350" y="1319000"/>
            <a:ext cx="3293100" cy="6699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1: </a:t>
            </a:r>
            <a:r>
              <a:rPr lang="en-GB"/>
              <a:t>Guided tour of a typical fMRI data folder in BIDS format.</a:t>
            </a:r>
            <a:endParaRPr sz="1200"/>
          </a:p>
        </p:txBody>
      </p:sp>
      <p:pic>
        <p:nvPicPr>
          <p:cNvPr id="815" name="Google Shape;815;p78"/>
          <p:cNvPicPr preferRelativeResize="0"/>
          <p:nvPr/>
        </p:nvPicPr>
        <p:blipFill>
          <a:blip r:embed="rId6">
            <a:alphaModFix/>
          </a:blip>
          <a:stretch>
            <a:fillRect/>
          </a:stretch>
        </p:blipFill>
        <p:spPr>
          <a:xfrm>
            <a:off x="5747375" y="1292350"/>
            <a:ext cx="578540" cy="723175"/>
          </a:xfrm>
          <a:prstGeom prst="rect">
            <a:avLst/>
          </a:prstGeom>
          <a:noFill/>
          <a:ln>
            <a:noFill/>
          </a:ln>
        </p:spPr>
      </p:pic>
      <p:sp>
        <p:nvSpPr>
          <p:cNvPr id="816" name="Google Shape;816;p78"/>
          <p:cNvSpPr/>
          <p:nvPr/>
        </p:nvSpPr>
        <p:spPr>
          <a:xfrm rot="5400000">
            <a:off x="3954200" y="2016575"/>
            <a:ext cx="2679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7" name="Google Shape;817;p78"/>
          <p:cNvSpPr/>
          <p:nvPr/>
        </p:nvSpPr>
        <p:spPr>
          <a:xfrm>
            <a:off x="2361350" y="2310050"/>
            <a:ext cx="3526200" cy="764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2: </a:t>
            </a:r>
            <a:r>
              <a:rPr lang="en-GB"/>
              <a:t>Learning the basic toolkit we have for fMRI preprocessing</a:t>
            </a:r>
            <a:endParaRPr sz="1200"/>
          </a:p>
        </p:txBody>
      </p:sp>
      <p:pic>
        <p:nvPicPr>
          <p:cNvPr id="818" name="Google Shape;818;p78"/>
          <p:cNvPicPr preferRelativeResize="0"/>
          <p:nvPr/>
        </p:nvPicPr>
        <p:blipFill>
          <a:blip r:embed="rId7">
            <a:alphaModFix/>
          </a:blip>
          <a:stretch>
            <a:fillRect/>
          </a:stretch>
        </p:blipFill>
        <p:spPr>
          <a:xfrm>
            <a:off x="6936525" y="2201513"/>
            <a:ext cx="1156913" cy="861900"/>
          </a:xfrm>
          <a:prstGeom prst="rect">
            <a:avLst/>
          </a:prstGeom>
          <a:noFill/>
          <a:ln>
            <a:noFill/>
          </a:ln>
        </p:spPr>
      </p:pic>
      <p:pic>
        <p:nvPicPr>
          <p:cNvPr id="819" name="Google Shape;819;p78"/>
          <p:cNvPicPr preferRelativeResize="0"/>
          <p:nvPr/>
        </p:nvPicPr>
        <p:blipFill>
          <a:blip r:embed="rId8">
            <a:alphaModFix/>
          </a:blip>
          <a:stretch>
            <a:fillRect/>
          </a:stretch>
        </p:blipFill>
        <p:spPr>
          <a:xfrm>
            <a:off x="5959075" y="2238781"/>
            <a:ext cx="905925" cy="787392"/>
          </a:xfrm>
          <a:prstGeom prst="rect">
            <a:avLst/>
          </a:prstGeom>
          <a:noFill/>
          <a:ln>
            <a:noFill/>
          </a:ln>
        </p:spPr>
      </p:pic>
      <p:pic>
        <p:nvPicPr>
          <p:cNvPr id="820" name="Google Shape;820;p78"/>
          <p:cNvPicPr preferRelativeResize="0"/>
          <p:nvPr/>
        </p:nvPicPr>
        <p:blipFill>
          <a:blip r:embed="rId9">
            <a:alphaModFix/>
          </a:blip>
          <a:stretch>
            <a:fillRect/>
          </a:stretch>
        </p:blipFill>
        <p:spPr>
          <a:xfrm>
            <a:off x="8164975" y="2250425"/>
            <a:ext cx="764101" cy="764101"/>
          </a:xfrm>
          <a:prstGeom prst="rect">
            <a:avLst/>
          </a:prstGeom>
          <a:noFill/>
          <a:ln>
            <a:noFill/>
          </a:ln>
        </p:spPr>
      </p:pic>
      <p:sp>
        <p:nvSpPr>
          <p:cNvPr id="821" name="Google Shape;821;p78"/>
          <p:cNvSpPr/>
          <p:nvPr/>
        </p:nvSpPr>
        <p:spPr>
          <a:xfrm rot="5400000">
            <a:off x="3954200" y="3120563"/>
            <a:ext cx="2679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2" name="Google Shape;822;p78"/>
          <p:cNvSpPr/>
          <p:nvPr/>
        </p:nvSpPr>
        <p:spPr>
          <a:xfrm>
            <a:off x="2361350" y="3432775"/>
            <a:ext cx="3526200" cy="764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3: </a:t>
            </a:r>
            <a:r>
              <a:rPr lang="en-GB"/>
              <a:t>Building up a simple preprocessing pipeline using FEAT GUI</a:t>
            </a:r>
            <a:endParaRPr sz="1200"/>
          </a:p>
        </p:txBody>
      </p:sp>
      <p:sp>
        <p:nvSpPr>
          <p:cNvPr id="823" name="Google Shape;823;p78"/>
          <p:cNvSpPr txBox="1"/>
          <p:nvPr/>
        </p:nvSpPr>
        <p:spPr>
          <a:xfrm rot="-1320717">
            <a:off x="4742263" y="1041242"/>
            <a:ext cx="4078176" cy="4617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rgbClr val="FF0000"/>
                </a:solidFill>
              </a:rPr>
              <a:t>DONE!</a:t>
            </a:r>
            <a:endParaRPr sz="1800" b="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sp>
        <p:nvSpPr>
          <p:cNvPr id="829" name="Google Shape;829;p79"/>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Topic 2: Various tools for functional MRI preprocessing </a:t>
            </a:r>
            <a:endParaRPr sz="1920" b="1" i="1"/>
          </a:p>
        </p:txBody>
      </p:sp>
      <p:sp>
        <p:nvSpPr>
          <p:cNvPr id="830" name="Google Shape;830;p79"/>
          <p:cNvSpPr/>
          <p:nvPr/>
        </p:nvSpPr>
        <p:spPr>
          <a:xfrm>
            <a:off x="2111142" y="1252162"/>
            <a:ext cx="3293100" cy="6699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Head motions</a:t>
            </a:r>
            <a:r>
              <a:rPr lang="en-GB"/>
              <a:t>: Motion corrections</a:t>
            </a:r>
            <a:endParaRPr sz="1200"/>
          </a:p>
        </p:txBody>
      </p:sp>
      <p:sp>
        <p:nvSpPr>
          <p:cNvPr id="831" name="Google Shape;831;p79"/>
          <p:cNvSpPr/>
          <p:nvPr/>
        </p:nvSpPr>
        <p:spPr>
          <a:xfrm>
            <a:off x="2859717" y="2295625"/>
            <a:ext cx="3293100" cy="6699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Noisy images</a:t>
            </a:r>
            <a:r>
              <a:rPr lang="en-GB"/>
              <a:t>: Spatial smoothing</a:t>
            </a:r>
            <a:endParaRPr sz="1200"/>
          </a:p>
        </p:txBody>
      </p:sp>
      <p:sp>
        <p:nvSpPr>
          <p:cNvPr id="832" name="Google Shape;832;p79"/>
          <p:cNvSpPr/>
          <p:nvPr/>
        </p:nvSpPr>
        <p:spPr>
          <a:xfrm>
            <a:off x="3357192" y="3238637"/>
            <a:ext cx="4402500" cy="6699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Physical/Physiological noises</a:t>
            </a:r>
            <a:r>
              <a:rPr lang="en-GB"/>
              <a:t>: Temporal filtering</a:t>
            </a:r>
            <a:endParaRPr sz="1200"/>
          </a:p>
        </p:txBody>
      </p:sp>
      <p:pic>
        <p:nvPicPr>
          <p:cNvPr id="834" name="Google Shape;834;p79"/>
          <p:cNvPicPr preferRelativeResize="0"/>
          <p:nvPr/>
        </p:nvPicPr>
        <p:blipFill rotWithShape="1">
          <a:blip r:embed="rId3">
            <a:alphaModFix/>
          </a:blip>
          <a:srcRect l="40633" t="9671" r="33410" b="31639"/>
          <a:stretch/>
        </p:blipFill>
        <p:spPr>
          <a:xfrm>
            <a:off x="971842" y="1117387"/>
            <a:ext cx="969550" cy="1196175"/>
          </a:xfrm>
          <a:prstGeom prst="rect">
            <a:avLst/>
          </a:prstGeom>
          <a:noFill/>
          <a:ln>
            <a:noFill/>
          </a:ln>
        </p:spPr>
      </p:pic>
      <p:pic>
        <p:nvPicPr>
          <p:cNvPr id="835" name="Google Shape;835;p79"/>
          <p:cNvPicPr preferRelativeResize="0"/>
          <p:nvPr/>
        </p:nvPicPr>
        <p:blipFill rotWithShape="1">
          <a:blip r:embed="rId4">
            <a:alphaModFix/>
          </a:blip>
          <a:srcRect l="73357"/>
          <a:stretch/>
        </p:blipFill>
        <p:spPr>
          <a:xfrm>
            <a:off x="1998855" y="2188109"/>
            <a:ext cx="803399" cy="1050539"/>
          </a:xfrm>
          <a:prstGeom prst="rect">
            <a:avLst/>
          </a:prstGeom>
          <a:noFill/>
          <a:ln>
            <a:noFill/>
          </a:ln>
        </p:spPr>
      </p:pic>
      <p:pic>
        <p:nvPicPr>
          <p:cNvPr id="836" name="Google Shape;836;p79"/>
          <p:cNvPicPr preferRelativeResize="0"/>
          <p:nvPr/>
        </p:nvPicPr>
        <p:blipFill rotWithShape="1">
          <a:blip r:embed="rId5">
            <a:alphaModFix/>
          </a:blip>
          <a:srcRect r="17232" b="52890"/>
          <a:stretch/>
        </p:blipFill>
        <p:spPr>
          <a:xfrm>
            <a:off x="916705" y="3339112"/>
            <a:ext cx="2320275" cy="9435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sp>
        <p:nvSpPr>
          <p:cNvPr id="842" name="Google Shape;842;p80"/>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dirty="0"/>
              <a:t>Exercise 6: Motion correction</a:t>
            </a:r>
            <a:endParaRPr sz="1920" b="1" i="1" dirty="0"/>
          </a:p>
        </p:txBody>
      </p:sp>
      <p:pic>
        <p:nvPicPr>
          <p:cNvPr id="843" name="Google Shape;843;p80"/>
          <p:cNvPicPr preferRelativeResize="0"/>
          <p:nvPr/>
        </p:nvPicPr>
        <p:blipFill rotWithShape="1">
          <a:blip r:embed="rId3">
            <a:alphaModFix/>
          </a:blip>
          <a:srcRect b="19067"/>
          <a:stretch/>
        </p:blipFill>
        <p:spPr>
          <a:xfrm>
            <a:off x="675738" y="612600"/>
            <a:ext cx="7517574" cy="3319800"/>
          </a:xfrm>
          <a:prstGeom prst="rect">
            <a:avLst/>
          </a:prstGeom>
          <a:noFill/>
          <a:ln>
            <a:noFill/>
          </a:ln>
        </p:spPr>
      </p:pic>
      <p:sp>
        <p:nvSpPr>
          <p:cNvPr id="844" name="Google Shape;844;p80"/>
          <p:cNvSpPr txBox="1"/>
          <p:nvPr/>
        </p:nvSpPr>
        <p:spPr>
          <a:xfrm>
            <a:off x="280463" y="3966000"/>
            <a:ext cx="8472600" cy="102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000" b="1" dirty="0">
                <a:solidFill>
                  <a:schemeClr val="dk1"/>
                </a:solidFill>
              </a:rPr>
              <a:t>Motion correction algorithms attempt to correct the voxel shift over time and correct the signal drift and spikes.</a:t>
            </a:r>
            <a:endParaRPr sz="1000" b="1"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GB" sz="1000" dirty="0">
                <a:solidFill>
                  <a:schemeClr val="dk1"/>
                </a:solidFill>
              </a:rPr>
              <a:t>These algorithms realign each volume with a reference volume using 3 translation and 3 rotation parameters.</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GB" sz="1000" dirty="0">
                <a:solidFill>
                  <a:schemeClr val="dk1"/>
                </a:solidFill>
              </a:rPr>
              <a:t>We can also add motion as a predictor of no-interest to the GLM. This method will work if the motion predictors are not highly correlated with our activation pattern, but if it do, then you are removing signals. (Optional, will not discussed here)</a:t>
            </a:r>
            <a:endParaRPr sz="1000" b="1"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
        <p:nvSpPr>
          <p:cNvPr id="850" name="Google Shape;850;p81"/>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6: Motion correction using MCFLIRT</a:t>
            </a:r>
            <a:endParaRPr sz="1920" b="1" i="1"/>
          </a:p>
        </p:txBody>
      </p:sp>
      <p:sp>
        <p:nvSpPr>
          <p:cNvPr id="4" name="Rectangle 3"/>
          <p:cNvSpPr/>
          <p:nvPr/>
        </p:nvSpPr>
        <p:spPr>
          <a:xfrm>
            <a:off x="569063" y="789896"/>
            <a:ext cx="7528331" cy="307777"/>
          </a:xfrm>
          <a:prstGeom prst="rect">
            <a:avLst/>
          </a:prstGeom>
        </p:spPr>
        <p:txBody>
          <a:bodyPr wrap="square">
            <a:spAutoFit/>
          </a:bodyPr>
          <a:lstStyle/>
          <a:p>
            <a:r>
              <a:rPr lang="en-US" b="1" dirty="0"/>
              <a:t>FSL command: </a:t>
            </a:r>
            <a:r>
              <a:rPr lang="en-US" b="1" i="1" dirty="0">
                <a:solidFill>
                  <a:srgbClr val="002060"/>
                </a:solidFill>
                <a:latin typeface="Consolas" panose="020B0609020204030204" pitchFamily="49" charset="0"/>
              </a:rPr>
              <a:t>mcflirt </a:t>
            </a:r>
            <a:r>
              <a:rPr lang="en-US" i="1" dirty="0">
                <a:solidFill>
                  <a:schemeClr val="tx1"/>
                </a:solidFill>
                <a:latin typeface="Consolas" panose="020B0609020204030204" pitchFamily="49" charset="0"/>
              </a:rPr>
              <a:t>–in &lt;input.nii.gz&gt; -out &lt;output.nii.gz&gt; -plots […]</a:t>
            </a:r>
          </a:p>
        </p:txBody>
      </p:sp>
      <p:pic>
        <p:nvPicPr>
          <p:cNvPr id="2" name="PreMotionCorr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305" y="1825785"/>
            <a:ext cx="3611153" cy="2572802"/>
          </a:xfrm>
          <a:prstGeom prst="rect">
            <a:avLst/>
          </a:prstGeom>
        </p:spPr>
      </p:pic>
      <p:sp>
        <p:nvSpPr>
          <p:cNvPr id="3" name="TextBox 2"/>
          <p:cNvSpPr txBox="1"/>
          <p:nvPr/>
        </p:nvSpPr>
        <p:spPr>
          <a:xfrm>
            <a:off x="1138724" y="4449375"/>
            <a:ext cx="1856598" cy="276999"/>
          </a:xfrm>
          <a:prstGeom prst="rect">
            <a:avLst/>
          </a:prstGeom>
          <a:noFill/>
        </p:spPr>
        <p:txBody>
          <a:bodyPr wrap="none" rtlCol="0">
            <a:spAutoFit/>
          </a:bodyPr>
          <a:lstStyle/>
          <a:p>
            <a:r>
              <a:rPr lang="en-US" sz="1200" dirty="0"/>
              <a:t>Before motion correction</a:t>
            </a:r>
          </a:p>
        </p:txBody>
      </p:sp>
      <p:pic>
        <p:nvPicPr>
          <p:cNvPr id="5" name="PostMotionCorrectio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184455" y="1825785"/>
            <a:ext cx="4288003" cy="2572802"/>
          </a:xfrm>
          <a:prstGeom prst="rect">
            <a:avLst/>
          </a:prstGeom>
        </p:spPr>
      </p:pic>
      <p:sp>
        <p:nvSpPr>
          <p:cNvPr id="9" name="TextBox 8"/>
          <p:cNvSpPr txBox="1"/>
          <p:nvPr/>
        </p:nvSpPr>
        <p:spPr>
          <a:xfrm>
            <a:off x="5567702" y="4449374"/>
            <a:ext cx="1729961" cy="276999"/>
          </a:xfrm>
          <a:prstGeom prst="rect">
            <a:avLst/>
          </a:prstGeom>
          <a:noFill/>
        </p:spPr>
        <p:txBody>
          <a:bodyPr wrap="none" rtlCol="0">
            <a:spAutoFit/>
          </a:bodyPr>
          <a:lstStyle/>
          <a:p>
            <a:r>
              <a:rPr lang="en-US" sz="1200" dirty="0"/>
              <a:t>After motion correction</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
        <p:nvSpPr>
          <p:cNvPr id="850" name="Google Shape;850;p81"/>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b="1" dirty="0"/>
              <a:t>Exercise 6: The motion estimates can be used for future noise regression</a:t>
            </a:r>
            <a:endParaRPr sz="1800" b="1" i="1" dirty="0"/>
          </a:p>
        </p:txBody>
      </p:sp>
      <p:pic>
        <p:nvPicPr>
          <p:cNvPr id="6" name="Picture 5"/>
          <p:cNvPicPr>
            <a:picLocks noChangeAspect="1"/>
          </p:cNvPicPr>
          <p:nvPr/>
        </p:nvPicPr>
        <p:blipFill rotWithShape="1">
          <a:blip r:embed="rId3"/>
          <a:srcRect t="5470"/>
          <a:stretch/>
        </p:blipFill>
        <p:spPr>
          <a:xfrm>
            <a:off x="645357" y="650992"/>
            <a:ext cx="3566376" cy="4309628"/>
          </a:xfrm>
          <a:prstGeom prst="rect">
            <a:avLst/>
          </a:prstGeom>
        </p:spPr>
      </p:pic>
      <p:sp>
        <p:nvSpPr>
          <p:cNvPr id="10" name="TextBox 9"/>
          <p:cNvSpPr txBox="1"/>
          <p:nvPr/>
        </p:nvSpPr>
        <p:spPr>
          <a:xfrm>
            <a:off x="4531355" y="736800"/>
            <a:ext cx="4310795" cy="2862322"/>
          </a:xfrm>
          <a:prstGeom prst="rect">
            <a:avLst/>
          </a:prstGeom>
          <a:noFill/>
        </p:spPr>
        <p:txBody>
          <a:bodyPr wrap="none" rtlCol="0">
            <a:spAutoFit/>
          </a:bodyPr>
          <a:lstStyle/>
          <a:p>
            <a:r>
              <a:rPr lang="en-US" sz="1200" b="1" dirty="0"/>
              <a:t>6 parameter motion estimates:</a:t>
            </a:r>
          </a:p>
          <a:p>
            <a:pPr marL="171450" indent="-171450">
              <a:buFont typeface="Arial" panose="020B0604020202020204" pitchFamily="34" charset="0"/>
              <a:buChar char="•"/>
            </a:pPr>
            <a:r>
              <a:rPr lang="en-US" sz="1200" dirty="0"/>
              <a:t>Rotation X</a:t>
            </a:r>
          </a:p>
          <a:p>
            <a:pPr marL="171450" indent="-171450">
              <a:buFont typeface="Arial" panose="020B0604020202020204" pitchFamily="34" charset="0"/>
              <a:buChar char="•"/>
            </a:pPr>
            <a:r>
              <a:rPr lang="en-US" sz="1200" dirty="0"/>
              <a:t>Rotation Y</a:t>
            </a:r>
          </a:p>
          <a:p>
            <a:pPr marL="171450" indent="-171450">
              <a:buFont typeface="Arial" panose="020B0604020202020204" pitchFamily="34" charset="0"/>
              <a:buChar char="•"/>
            </a:pPr>
            <a:r>
              <a:rPr lang="en-US" sz="1200" dirty="0"/>
              <a:t>Rotation Z</a:t>
            </a:r>
          </a:p>
          <a:p>
            <a:pPr marL="171450" indent="-171450">
              <a:buFont typeface="Arial" panose="020B0604020202020204" pitchFamily="34" charset="0"/>
              <a:buChar char="•"/>
            </a:pPr>
            <a:r>
              <a:rPr lang="en-US" sz="1200" dirty="0"/>
              <a:t>Translation X</a:t>
            </a:r>
          </a:p>
          <a:p>
            <a:pPr marL="171450" indent="-171450">
              <a:buFont typeface="Arial" panose="020B0604020202020204" pitchFamily="34" charset="0"/>
              <a:buChar char="•"/>
            </a:pPr>
            <a:r>
              <a:rPr lang="en-US" sz="1200" dirty="0"/>
              <a:t>Translation Y</a:t>
            </a:r>
          </a:p>
          <a:p>
            <a:pPr marL="171450" indent="-171450">
              <a:buFont typeface="Arial" panose="020B0604020202020204" pitchFamily="34" charset="0"/>
              <a:buChar char="•"/>
            </a:pPr>
            <a:r>
              <a:rPr lang="en-US" sz="1200" dirty="0"/>
              <a:t>Translation Z</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r>
              <a:rPr lang="en-US" sz="1200" b="1" dirty="0">
                <a:solidFill>
                  <a:schemeClr val="dk1"/>
                </a:solidFill>
              </a:rPr>
              <a:t>Tip: </a:t>
            </a:r>
          </a:p>
          <a:p>
            <a:r>
              <a:rPr lang="en-US" sz="1200" dirty="0">
                <a:solidFill>
                  <a:schemeClr val="dk1"/>
                </a:solidFill>
              </a:rPr>
              <a:t>We can add motion as a predictor of no-interest to the GLM. </a:t>
            </a:r>
            <a:br>
              <a:rPr lang="en-US" sz="1200" dirty="0">
                <a:solidFill>
                  <a:schemeClr val="dk1"/>
                </a:solidFill>
              </a:rPr>
            </a:br>
            <a:r>
              <a:rPr lang="en-US" sz="1200" dirty="0">
                <a:solidFill>
                  <a:schemeClr val="dk1"/>
                </a:solidFill>
              </a:rPr>
              <a:t>This method will work if the motion predictors are not highly </a:t>
            </a:r>
            <a:br>
              <a:rPr lang="en-US" sz="1200" dirty="0">
                <a:solidFill>
                  <a:schemeClr val="dk1"/>
                </a:solidFill>
              </a:rPr>
            </a:br>
            <a:r>
              <a:rPr lang="en-US" sz="1200" dirty="0">
                <a:solidFill>
                  <a:schemeClr val="dk1"/>
                </a:solidFill>
              </a:rPr>
              <a:t>correlated with our activation pattern, but if it do, </a:t>
            </a:r>
            <a:br>
              <a:rPr lang="en-US" sz="1200" dirty="0">
                <a:solidFill>
                  <a:schemeClr val="dk1"/>
                </a:solidFill>
              </a:rPr>
            </a:br>
            <a:r>
              <a:rPr lang="en-US" sz="1200" dirty="0">
                <a:solidFill>
                  <a:schemeClr val="dk1"/>
                </a:solidFill>
              </a:rPr>
              <a:t>then you are removing signals! (Optional)</a:t>
            </a:r>
            <a:endParaRPr lang="en-US" sz="1200" b="1" dirty="0">
              <a:solidFill>
                <a:schemeClr val="dk1"/>
              </a:solidFill>
            </a:endParaRPr>
          </a:p>
          <a:p>
            <a:endParaRPr lang="en-US" sz="1200" dirty="0"/>
          </a:p>
        </p:txBody>
      </p:sp>
      <p:sp>
        <p:nvSpPr>
          <p:cNvPr id="8" name="Rectangle 7"/>
          <p:cNvSpPr/>
          <p:nvPr/>
        </p:nvSpPr>
        <p:spPr>
          <a:xfrm>
            <a:off x="4868080" y="3745802"/>
            <a:ext cx="3878728" cy="523220"/>
          </a:xfrm>
          <a:prstGeom prst="rect">
            <a:avLst/>
          </a:prstGeom>
        </p:spPr>
        <p:txBody>
          <a:bodyPr wrap="square">
            <a:spAutoFit/>
          </a:bodyPr>
          <a:lstStyle/>
          <a:p>
            <a:r>
              <a:rPr lang="en-US" dirty="0"/>
              <a:t>BOLD(t)=</a:t>
            </a:r>
            <a:r>
              <a:rPr lang="el-GR" dirty="0"/>
              <a:t>β0​</a:t>
            </a:r>
            <a:r>
              <a:rPr lang="en-US" dirty="0"/>
              <a:t> </a:t>
            </a:r>
            <a:r>
              <a:rPr lang="el-GR" dirty="0"/>
              <a:t>+</a:t>
            </a:r>
            <a:r>
              <a:rPr lang="en-US" dirty="0"/>
              <a:t> </a:t>
            </a:r>
            <a:r>
              <a:rPr lang="el-GR" dirty="0"/>
              <a:t>β1​⋅</a:t>
            </a:r>
            <a:r>
              <a:rPr lang="en-US" dirty="0"/>
              <a:t>Task1(t) + </a:t>
            </a:r>
            <a:r>
              <a:rPr lang="el-GR" dirty="0"/>
              <a:t>β2​⋅</a:t>
            </a:r>
            <a:r>
              <a:rPr lang="en-US" dirty="0"/>
              <a:t>Task2(t) + …</a:t>
            </a:r>
            <a:br>
              <a:rPr lang="en-US" dirty="0"/>
            </a:br>
            <a:r>
              <a:rPr lang="en-US" dirty="0"/>
              <a:t>     +</a:t>
            </a:r>
            <a:r>
              <a:rPr lang="el-GR" dirty="0"/>
              <a:t>γ1​⋅</a:t>
            </a:r>
            <a:r>
              <a:rPr lang="en-US" dirty="0"/>
              <a:t>Motion1​(t)+⋯+</a:t>
            </a:r>
            <a:r>
              <a:rPr lang="el-GR" dirty="0"/>
              <a:t>γ6​⋅</a:t>
            </a:r>
            <a:r>
              <a:rPr lang="en-US" dirty="0"/>
              <a:t>Motion6​(t)+</a:t>
            </a:r>
            <a:r>
              <a:rPr lang="el-GR" dirty="0"/>
              <a:t>ϵ(</a:t>
            </a:r>
            <a:r>
              <a:rPr lang="en-US" dirty="0"/>
              <a:t>t)</a:t>
            </a:r>
          </a:p>
        </p:txBody>
      </p:sp>
    </p:spTree>
    <p:extLst>
      <p:ext uri="{BB962C8B-B14F-4D97-AF65-F5344CB8AC3E}">
        <p14:creationId xmlns:p14="http://schemas.microsoft.com/office/powerpoint/2010/main" val="2445766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
        <p:nvSpPr>
          <p:cNvPr id="856" name="Google Shape;856;p82"/>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dirty="0"/>
              <a:t>Exercise 7: Apply spatial smoothing using </a:t>
            </a:r>
            <a:r>
              <a:rPr lang="en-GB" sz="1920" b="1" dirty="0" err="1"/>
              <a:t>FSLMath</a:t>
            </a:r>
            <a:r>
              <a:rPr lang="en-GB" sz="1920" b="1" dirty="0"/>
              <a:t> toolbox</a:t>
            </a:r>
            <a:endParaRPr sz="1920" b="1" i="1" dirty="0"/>
          </a:p>
        </p:txBody>
      </p:sp>
      <p:pic>
        <p:nvPicPr>
          <p:cNvPr id="857" name="Google Shape;857;p82"/>
          <p:cNvPicPr preferRelativeResize="0"/>
          <p:nvPr/>
        </p:nvPicPr>
        <p:blipFill>
          <a:blip r:embed="rId3">
            <a:alphaModFix/>
          </a:blip>
          <a:stretch>
            <a:fillRect/>
          </a:stretch>
        </p:blipFill>
        <p:spPr>
          <a:xfrm>
            <a:off x="2565000" y="1091050"/>
            <a:ext cx="6388876" cy="2225800"/>
          </a:xfrm>
          <a:prstGeom prst="rect">
            <a:avLst/>
          </a:prstGeom>
          <a:noFill/>
          <a:ln>
            <a:noFill/>
          </a:ln>
        </p:spPr>
      </p:pic>
      <p:pic>
        <p:nvPicPr>
          <p:cNvPr id="858" name="Google Shape;858;p82"/>
          <p:cNvPicPr preferRelativeResize="0"/>
          <p:nvPr/>
        </p:nvPicPr>
        <p:blipFill>
          <a:blip r:embed="rId4">
            <a:alphaModFix/>
          </a:blip>
          <a:stretch>
            <a:fillRect/>
          </a:stretch>
        </p:blipFill>
        <p:spPr>
          <a:xfrm>
            <a:off x="56575" y="1579225"/>
            <a:ext cx="2413625" cy="1575625"/>
          </a:xfrm>
          <a:prstGeom prst="rect">
            <a:avLst/>
          </a:prstGeom>
          <a:noFill/>
          <a:ln>
            <a:noFill/>
          </a:ln>
        </p:spPr>
      </p:pic>
      <p:sp>
        <p:nvSpPr>
          <p:cNvPr id="859" name="Google Shape;859;p82"/>
          <p:cNvSpPr txBox="1"/>
          <p:nvPr/>
        </p:nvSpPr>
        <p:spPr>
          <a:xfrm>
            <a:off x="173400" y="3528700"/>
            <a:ext cx="87972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GB" dirty="0">
                <a:solidFill>
                  <a:schemeClr val="dk1"/>
                </a:solidFill>
              </a:rPr>
              <a:t>During spatial smoothing, each voxel’s intensity is computed as a weighted average of its own intensity and the intensities of its </a:t>
            </a:r>
            <a:r>
              <a:rPr lang="en-GB" dirty="0" err="1">
                <a:solidFill>
                  <a:schemeClr val="dk1"/>
                </a:solidFill>
              </a:rPr>
              <a:t>neighbors</a:t>
            </a:r>
            <a:r>
              <a:rPr lang="en-GB" dirty="0">
                <a:solidFill>
                  <a:schemeClr val="dk1"/>
                </a:solidFill>
              </a:rPr>
              <a:t> with a set radius.</a:t>
            </a:r>
            <a:br>
              <a:rPr lang="en-GB" dirty="0">
                <a:solidFill>
                  <a:schemeClr val="dk1"/>
                </a:solidFill>
              </a:rPr>
            </a:br>
            <a:endParaRPr dirty="0">
              <a:solidFill>
                <a:schemeClr val="dk1"/>
              </a:solidFill>
            </a:endParaRPr>
          </a:p>
          <a:p>
            <a:pPr marL="457200" lvl="0" indent="-317500" algn="l" rtl="0">
              <a:spcBef>
                <a:spcPts val="0"/>
              </a:spcBef>
              <a:spcAft>
                <a:spcPts val="0"/>
              </a:spcAft>
              <a:buClr>
                <a:schemeClr val="dk1"/>
              </a:buClr>
              <a:buSzPts val="1400"/>
              <a:buChar char="●"/>
            </a:pPr>
            <a:r>
              <a:rPr lang="en-GB" dirty="0">
                <a:solidFill>
                  <a:schemeClr val="dk1"/>
                </a:solidFill>
              </a:rPr>
              <a:t>The weights are determined by a </a:t>
            </a:r>
            <a:r>
              <a:rPr lang="en-GB" b="1" dirty="0">
                <a:solidFill>
                  <a:schemeClr val="dk1"/>
                </a:solidFill>
              </a:rPr>
              <a:t>Gaussian function </a:t>
            </a:r>
            <a:r>
              <a:rPr lang="en-GB" dirty="0">
                <a:solidFill>
                  <a:schemeClr val="dk1"/>
                </a:solidFill>
              </a:rPr>
              <a:t>and its size is characterized by </a:t>
            </a:r>
            <a:r>
              <a:rPr lang="en-GB" b="1" dirty="0">
                <a:solidFill>
                  <a:schemeClr val="dk1"/>
                </a:solidFill>
              </a:rPr>
              <a:t>full width at half maximum</a:t>
            </a:r>
            <a:r>
              <a:rPr lang="en-GB" dirty="0">
                <a:solidFill>
                  <a:schemeClr val="dk1"/>
                </a:solidFill>
              </a:rPr>
              <a:t> (FWHM) of the smoothing kernel.</a:t>
            </a:r>
            <a:endParaRPr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sp>
        <p:nvSpPr>
          <p:cNvPr id="856" name="Google Shape;856;p82"/>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dirty="0"/>
              <a:t>Exercise 7.1: Use </a:t>
            </a:r>
            <a:r>
              <a:rPr lang="en-GB" sz="1920" b="1" dirty="0" err="1"/>
              <a:t>FSLMaths</a:t>
            </a:r>
            <a:r>
              <a:rPr lang="en-GB" sz="1920" b="1" dirty="0"/>
              <a:t> toolbox to apply different Gaussian Kernel</a:t>
            </a:r>
            <a:endParaRPr sz="1920" b="1" i="1" dirty="0"/>
          </a:p>
        </p:txBody>
      </p:sp>
      <p:sp>
        <p:nvSpPr>
          <p:cNvPr id="8" name="Rectangle 7"/>
          <p:cNvSpPr/>
          <p:nvPr/>
        </p:nvSpPr>
        <p:spPr>
          <a:xfrm>
            <a:off x="807834" y="582911"/>
            <a:ext cx="7528331" cy="307777"/>
          </a:xfrm>
          <a:prstGeom prst="rect">
            <a:avLst/>
          </a:prstGeom>
        </p:spPr>
        <p:txBody>
          <a:bodyPr wrap="square">
            <a:spAutoFit/>
          </a:bodyPr>
          <a:lstStyle/>
          <a:p>
            <a:r>
              <a:rPr lang="en-US" b="1" dirty="0"/>
              <a:t>FSL command: </a:t>
            </a:r>
            <a:r>
              <a:rPr lang="en-US" b="1" i="1" dirty="0" err="1">
                <a:solidFill>
                  <a:srgbClr val="002060"/>
                </a:solidFill>
                <a:latin typeface="Consolas" panose="020B0609020204030204" pitchFamily="49" charset="0"/>
              </a:rPr>
              <a:t>fslmaths</a:t>
            </a:r>
            <a:r>
              <a:rPr lang="en-US" b="1" i="1" dirty="0">
                <a:solidFill>
                  <a:srgbClr val="002060"/>
                </a:solidFill>
                <a:latin typeface="Consolas" panose="020B0609020204030204" pitchFamily="49" charset="0"/>
              </a:rPr>
              <a:t> &lt;</a:t>
            </a:r>
            <a:r>
              <a:rPr lang="en-US" i="1" dirty="0">
                <a:solidFill>
                  <a:schemeClr val="tx1"/>
                </a:solidFill>
                <a:latin typeface="Consolas" panose="020B0609020204030204" pitchFamily="49" charset="0"/>
              </a:rPr>
              <a:t>input.nii.gz&gt; -s &lt;</a:t>
            </a:r>
            <a:r>
              <a:rPr lang="en-US" i="1" dirty="0" err="1">
                <a:solidFill>
                  <a:schemeClr val="tx1"/>
                </a:solidFill>
                <a:latin typeface="Consolas" panose="020B0609020204030204" pitchFamily="49" charset="0"/>
              </a:rPr>
              <a:t>sigma_mm</a:t>
            </a:r>
            <a:r>
              <a:rPr lang="en-US" i="1" dirty="0">
                <a:solidFill>
                  <a:schemeClr val="tx1"/>
                </a:solidFill>
                <a:latin typeface="Consolas" panose="020B0609020204030204" pitchFamily="49" charset="0"/>
              </a:rPr>
              <a:t>&gt; &lt;output.nii.gz&gt;</a:t>
            </a:r>
          </a:p>
        </p:txBody>
      </p:sp>
      <p:sp>
        <p:nvSpPr>
          <p:cNvPr id="9" name="Google Shape;802;p77"/>
          <p:cNvSpPr txBox="1"/>
          <p:nvPr/>
        </p:nvSpPr>
        <p:spPr>
          <a:xfrm>
            <a:off x="417951" y="3970525"/>
            <a:ext cx="8234700" cy="69246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dirty="0">
                <a:solidFill>
                  <a:schemeClr val="dk2"/>
                </a:solidFill>
              </a:rPr>
              <a:t>To-dos: Try apply different Gaussian Kernels (2.5mm, 5mm, 10mm, 20mm) to the data and observe:</a:t>
            </a:r>
          </a:p>
          <a:p>
            <a:pPr marL="228600" lvl="0" indent="-228600" algn="l" rtl="0">
              <a:spcBef>
                <a:spcPts val="0"/>
              </a:spcBef>
              <a:spcAft>
                <a:spcPts val="0"/>
              </a:spcAft>
              <a:buAutoNum type="arabicPeriod"/>
            </a:pPr>
            <a:r>
              <a:rPr lang="en-GB" sz="1100" b="1" dirty="0">
                <a:solidFill>
                  <a:schemeClr val="dk2"/>
                </a:solidFill>
              </a:rPr>
              <a:t>Do you see there are less noise in the image?</a:t>
            </a:r>
          </a:p>
          <a:p>
            <a:pPr marL="228600" lvl="0" indent="-228600" algn="l" rtl="0">
              <a:spcBef>
                <a:spcPts val="0"/>
              </a:spcBef>
              <a:spcAft>
                <a:spcPts val="0"/>
              </a:spcAft>
              <a:buAutoNum type="arabicPeriod"/>
            </a:pPr>
            <a:r>
              <a:rPr lang="en-GB" sz="1100" b="1" dirty="0">
                <a:solidFill>
                  <a:schemeClr val="dk2"/>
                </a:solidFill>
              </a:rPr>
              <a:t>Do you over-clean the data?</a:t>
            </a:r>
          </a:p>
        </p:txBody>
      </p:sp>
      <p:pic>
        <p:nvPicPr>
          <p:cNvPr id="2" name="Picture 1"/>
          <p:cNvPicPr>
            <a:picLocks noChangeAspect="1"/>
          </p:cNvPicPr>
          <p:nvPr/>
        </p:nvPicPr>
        <p:blipFill>
          <a:blip r:embed="rId3"/>
          <a:stretch>
            <a:fillRect/>
          </a:stretch>
        </p:blipFill>
        <p:spPr>
          <a:xfrm>
            <a:off x="417951" y="1675100"/>
            <a:ext cx="8184249" cy="2141537"/>
          </a:xfrm>
          <a:prstGeom prst="rect">
            <a:avLst/>
          </a:prstGeom>
        </p:spPr>
      </p:pic>
      <p:sp>
        <p:nvSpPr>
          <p:cNvPr id="7" name="TextBox 6"/>
          <p:cNvSpPr txBox="1"/>
          <p:nvPr/>
        </p:nvSpPr>
        <p:spPr>
          <a:xfrm>
            <a:off x="7486947" y="1397876"/>
            <a:ext cx="1165704" cy="276999"/>
          </a:xfrm>
          <a:prstGeom prst="rect">
            <a:avLst/>
          </a:prstGeom>
          <a:noFill/>
        </p:spPr>
        <p:txBody>
          <a:bodyPr wrap="none" rtlCol="0">
            <a:spAutoFit/>
          </a:bodyPr>
          <a:lstStyle/>
          <a:p>
            <a:r>
              <a:rPr lang="en-US" sz="1200" b="1" dirty="0"/>
              <a:t>2.5mm kernel</a:t>
            </a:r>
          </a:p>
        </p:txBody>
      </p:sp>
    </p:spTree>
    <p:extLst>
      <p:ext uri="{BB962C8B-B14F-4D97-AF65-F5344CB8AC3E}">
        <p14:creationId xmlns:p14="http://schemas.microsoft.com/office/powerpoint/2010/main" val="2187316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17</a:t>
            </a:fld>
            <a:endParaRPr/>
          </a:p>
        </p:txBody>
      </p:sp>
      <p:sp>
        <p:nvSpPr>
          <p:cNvPr id="856" name="Google Shape;856;p82"/>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dirty="0"/>
              <a:t>Exercise 7.1: Use </a:t>
            </a:r>
            <a:r>
              <a:rPr lang="en-GB" sz="1920" b="1" dirty="0" err="1"/>
              <a:t>FSLMaths</a:t>
            </a:r>
            <a:r>
              <a:rPr lang="en-GB" sz="1920" b="1" dirty="0"/>
              <a:t> toolbox to apply different Gaussian Kernel</a:t>
            </a:r>
            <a:endParaRPr sz="1920" b="1" i="1" dirty="0"/>
          </a:p>
        </p:txBody>
      </p:sp>
      <p:sp>
        <p:nvSpPr>
          <p:cNvPr id="8" name="Rectangle 7"/>
          <p:cNvSpPr/>
          <p:nvPr/>
        </p:nvSpPr>
        <p:spPr>
          <a:xfrm>
            <a:off x="807834" y="582911"/>
            <a:ext cx="7528331" cy="307777"/>
          </a:xfrm>
          <a:prstGeom prst="rect">
            <a:avLst/>
          </a:prstGeom>
        </p:spPr>
        <p:txBody>
          <a:bodyPr wrap="square">
            <a:spAutoFit/>
          </a:bodyPr>
          <a:lstStyle/>
          <a:p>
            <a:r>
              <a:rPr lang="en-US" b="1" dirty="0"/>
              <a:t>FSL command: </a:t>
            </a:r>
            <a:r>
              <a:rPr lang="en-US" b="1" i="1" dirty="0" err="1">
                <a:solidFill>
                  <a:srgbClr val="002060"/>
                </a:solidFill>
                <a:latin typeface="Consolas" panose="020B0609020204030204" pitchFamily="49" charset="0"/>
              </a:rPr>
              <a:t>fslmaths</a:t>
            </a:r>
            <a:r>
              <a:rPr lang="en-US" b="1" i="1" dirty="0">
                <a:solidFill>
                  <a:srgbClr val="002060"/>
                </a:solidFill>
                <a:latin typeface="Consolas" panose="020B0609020204030204" pitchFamily="49" charset="0"/>
              </a:rPr>
              <a:t> &lt;</a:t>
            </a:r>
            <a:r>
              <a:rPr lang="en-US" i="1" dirty="0">
                <a:solidFill>
                  <a:schemeClr val="tx1"/>
                </a:solidFill>
                <a:latin typeface="Consolas" panose="020B0609020204030204" pitchFamily="49" charset="0"/>
              </a:rPr>
              <a:t>input.nii.gz&gt; -s &lt;</a:t>
            </a:r>
            <a:r>
              <a:rPr lang="en-US" i="1" dirty="0" err="1">
                <a:solidFill>
                  <a:schemeClr val="tx1"/>
                </a:solidFill>
                <a:latin typeface="Consolas" panose="020B0609020204030204" pitchFamily="49" charset="0"/>
              </a:rPr>
              <a:t>sigma_mm</a:t>
            </a:r>
            <a:r>
              <a:rPr lang="en-US" i="1" dirty="0">
                <a:solidFill>
                  <a:schemeClr val="tx1"/>
                </a:solidFill>
                <a:latin typeface="Consolas" panose="020B0609020204030204" pitchFamily="49" charset="0"/>
              </a:rPr>
              <a:t>&gt; &lt;output.nii.gz&gt;</a:t>
            </a:r>
          </a:p>
        </p:txBody>
      </p:sp>
      <p:sp>
        <p:nvSpPr>
          <p:cNvPr id="9" name="Google Shape;802;p77"/>
          <p:cNvSpPr txBox="1"/>
          <p:nvPr/>
        </p:nvSpPr>
        <p:spPr>
          <a:xfrm>
            <a:off x="417951" y="3970525"/>
            <a:ext cx="8234700" cy="69246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dirty="0">
                <a:solidFill>
                  <a:schemeClr val="dk2"/>
                </a:solidFill>
              </a:rPr>
              <a:t>To-dos: Try apply different Gaussian Kernels (2.5mm, 5mm, 10mm, 20mm) to the data and observe:</a:t>
            </a:r>
          </a:p>
          <a:p>
            <a:pPr marL="228600" lvl="0" indent="-228600" algn="l" rtl="0">
              <a:spcBef>
                <a:spcPts val="0"/>
              </a:spcBef>
              <a:spcAft>
                <a:spcPts val="0"/>
              </a:spcAft>
              <a:buAutoNum type="arabicPeriod"/>
            </a:pPr>
            <a:r>
              <a:rPr lang="en-GB" sz="1100" b="1" dirty="0">
                <a:solidFill>
                  <a:schemeClr val="dk2"/>
                </a:solidFill>
              </a:rPr>
              <a:t>Do you see there are less noise in the image?</a:t>
            </a:r>
          </a:p>
          <a:p>
            <a:pPr marL="228600" lvl="0" indent="-228600" algn="l" rtl="0">
              <a:spcBef>
                <a:spcPts val="0"/>
              </a:spcBef>
              <a:spcAft>
                <a:spcPts val="0"/>
              </a:spcAft>
              <a:buAutoNum type="arabicPeriod"/>
            </a:pPr>
            <a:r>
              <a:rPr lang="en-GB" sz="1100" b="1" dirty="0">
                <a:solidFill>
                  <a:schemeClr val="dk2"/>
                </a:solidFill>
              </a:rPr>
              <a:t>Do you over-clean the data?</a:t>
            </a:r>
          </a:p>
        </p:txBody>
      </p:sp>
      <p:sp>
        <p:nvSpPr>
          <p:cNvPr id="7" name="TextBox 6"/>
          <p:cNvSpPr txBox="1"/>
          <p:nvPr/>
        </p:nvSpPr>
        <p:spPr>
          <a:xfrm>
            <a:off x="7486947" y="1187812"/>
            <a:ext cx="1165704" cy="276999"/>
          </a:xfrm>
          <a:prstGeom prst="rect">
            <a:avLst/>
          </a:prstGeom>
          <a:noFill/>
        </p:spPr>
        <p:txBody>
          <a:bodyPr wrap="none" rtlCol="0">
            <a:spAutoFit/>
          </a:bodyPr>
          <a:lstStyle/>
          <a:p>
            <a:r>
              <a:rPr lang="en-US" sz="1200" b="1" dirty="0"/>
              <a:t>10mm kernel</a:t>
            </a:r>
          </a:p>
        </p:txBody>
      </p:sp>
      <p:pic>
        <p:nvPicPr>
          <p:cNvPr id="3" name="Picture 2"/>
          <p:cNvPicPr>
            <a:picLocks noChangeAspect="1"/>
          </p:cNvPicPr>
          <p:nvPr/>
        </p:nvPicPr>
        <p:blipFill>
          <a:blip r:embed="rId3"/>
          <a:stretch>
            <a:fillRect/>
          </a:stretch>
        </p:blipFill>
        <p:spPr>
          <a:xfrm>
            <a:off x="311700" y="1464811"/>
            <a:ext cx="8536644" cy="2224087"/>
          </a:xfrm>
          <a:prstGeom prst="rect">
            <a:avLst/>
          </a:prstGeom>
        </p:spPr>
      </p:pic>
    </p:spTree>
    <p:extLst>
      <p:ext uri="{BB962C8B-B14F-4D97-AF65-F5344CB8AC3E}">
        <p14:creationId xmlns:p14="http://schemas.microsoft.com/office/powerpoint/2010/main" val="270866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3"/>
          <p:cNvSpPr txBox="1">
            <a:spLocks noGrp="1"/>
          </p:cNvSpPr>
          <p:nvPr>
            <p:ph type="ctrTitle"/>
          </p:nvPr>
        </p:nvSpPr>
        <p:spPr>
          <a:xfrm>
            <a:off x="311700" y="206750"/>
            <a:ext cx="8520600" cy="103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4900"/>
              <a:t>Let’s take a break …</a:t>
            </a:r>
            <a:endParaRPr sz="4900"/>
          </a:p>
        </p:txBody>
      </p:sp>
      <p:sp>
        <p:nvSpPr>
          <p:cNvPr id="555" name="Google Shape;55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18</a:t>
            </a:fld>
            <a:endParaRPr/>
          </a:p>
        </p:txBody>
      </p:sp>
      <p:pic>
        <p:nvPicPr>
          <p:cNvPr id="556" name="Google Shape;556;p53"/>
          <p:cNvPicPr preferRelativeResize="0"/>
          <p:nvPr/>
        </p:nvPicPr>
        <p:blipFill>
          <a:blip r:embed="rId3">
            <a:alphaModFix/>
          </a:blip>
          <a:stretch>
            <a:fillRect/>
          </a:stretch>
        </p:blipFill>
        <p:spPr>
          <a:xfrm>
            <a:off x="1821100" y="1369625"/>
            <a:ext cx="5250933" cy="3518125"/>
          </a:xfrm>
          <a:prstGeom prst="rect">
            <a:avLst/>
          </a:prstGeom>
          <a:noFill/>
          <a:ln>
            <a:noFill/>
          </a:ln>
        </p:spPr>
      </p:pic>
      <p:sp>
        <p:nvSpPr>
          <p:cNvPr id="557" name="Google Shape;557;p53"/>
          <p:cNvSpPr/>
          <p:nvPr/>
        </p:nvSpPr>
        <p:spPr>
          <a:xfrm>
            <a:off x="1917475" y="1676225"/>
            <a:ext cx="445200" cy="21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latin typeface="Caveat"/>
                <a:ea typeface="Caveat"/>
                <a:cs typeface="Caveat"/>
                <a:sym typeface="Caveat"/>
              </a:rPr>
              <a:t>Its break time!!</a:t>
            </a:r>
            <a:endParaRPr sz="600">
              <a:latin typeface="Caveat"/>
              <a:ea typeface="Caveat"/>
              <a:cs typeface="Caveat"/>
              <a:sym typeface="Caveat"/>
            </a:endParaRPr>
          </a:p>
        </p:txBody>
      </p:sp>
      <p:sp>
        <p:nvSpPr>
          <p:cNvPr id="558" name="Google Shape;558;p53"/>
          <p:cNvSpPr/>
          <p:nvPr/>
        </p:nvSpPr>
        <p:spPr>
          <a:xfrm>
            <a:off x="3210650" y="4115750"/>
            <a:ext cx="548700" cy="27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b="1">
                <a:latin typeface="Caveat"/>
                <a:ea typeface="Caveat"/>
                <a:cs typeface="Caveat"/>
                <a:sym typeface="Caveat"/>
              </a:rPr>
              <a:t>Let’s go back to work</a:t>
            </a:r>
            <a:endParaRPr sz="600" b="1">
              <a:latin typeface="Caveat"/>
              <a:ea typeface="Caveat"/>
              <a:cs typeface="Caveat"/>
              <a:sym typeface="Caveat"/>
            </a:endParaRPr>
          </a:p>
        </p:txBody>
      </p:sp>
      <p:sp>
        <p:nvSpPr>
          <p:cNvPr id="559" name="Google Shape;559;p53"/>
          <p:cNvSpPr/>
          <p:nvPr/>
        </p:nvSpPr>
        <p:spPr>
          <a:xfrm>
            <a:off x="4481675" y="4115750"/>
            <a:ext cx="823500" cy="27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b="1">
                <a:latin typeface="Caveat"/>
                <a:ea typeface="Caveat"/>
                <a:cs typeface="Caveat"/>
                <a:sym typeface="Caveat"/>
              </a:rPr>
              <a:t>AWW, ASL</a:t>
            </a:r>
            <a:endParaRPr sz="600" b="1">
              <a:latin typeface="Caveat"/>
              <a:ea typeface="Caveat"/>
              <a:cs typeface="Caveat"/>
              <a:sym typeface="Caveat"/>
            </a:endParaRPr>
          </a:p>
        </p:txBody>
      </p:sp>
      <p:sp>
        <p:nvSpPr>
          <p:cNvPr id="560" name="Google Shape;560;p53"/>
          <p:cNvSpPr txBox="1"/>
          <p:nvPr/>
        </p:nvSpPr>
        <p:spPr>
          <a:xfrm>
            <a:off x="6202325" y="4610850"/>
            <a:ext cx="3000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https://www.gocomics.com/calvinandhobbes/2025/08/10</a:t>
            </a:r>
            <a:endParaRPr sz="600"/>
          </a:p>
        </p:txBody>
      </p:sp>
    </p:spTree>
    <p:extLst>
      <p:ext uri="{BB962C8B-B14F-4D97-AF65-F5344CB8AC3E}">
        <p14:creationId xmlns:p14="http://schemas.microsoft.com/office/powerpoint/2010/main" val="742525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19</a:t>
            </a:fld>
            <a:endParaRPr/>
          </a:p>
        </p:txBody>
      </p:sp>
      <p:sp>
        <p:nvSpPr>
          <p:cNvPr id="865" name="Google Shape;865;p83"/>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8: Temporal filtering </a:t>
            </a:r>
            <a:endParaRPr sz="1920" b="1" i="1"/>
          </a:p>
        </p:txBody>
      </p:sp>
      <p:sp>
        <p:nvSpPr>
          <p:cNvPr id="866" name="Google Shape;866;p83"/>
          <p:cNvSpPr txBox="1"/>
          <p:nvPr/>
        </p:nvSpPr>
        <p:spPr>
          <a:xfrm>
            <a:off x="639600" y="624675"/>
            <a:ext cx="7864800" cy="16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solidFill>
                  <a:schemeClr val="dk1"/>
                </a:solidFill>
              </a:rPr>
              <a:t>fMRI data tends to have high noise in particular frequency bands:</a:t>
            </a:r>
            <a:br>
              <a:rPr lang="en-GB" sz="1500" b="1" dirty="0">
                <a:solidFill>
                  <a:schemeClr val="dk1"/>
                </a:solidFill>
              </a:rPr>
            </a:br>
            <a:endParaRPr sz="1500" b="1"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The very low frequencies can be related to scanner drift and participant relaxation; this leads to a </a:t>
            </a:r>
            <a:r>
              <a:rPr lang="en-GB" sz="1500" b="1" dirty="0">
                <a:solidFill>
                  <a:srgbClr val="002060"/>
                </a:solidFill>
              </a:rPr>
              <a:t>linear trend</a:t>
            </a:r>
            <a:r>
              <a:rPr lang="en-GB" sz="1500" dirty="0">
                <a:solidFill>
                  <a:schemeClr val="dk1"/>
                </a:solidFill>
              </a:rPr>
              <a:t> issue.</a:t>
            </a:r>
            <a:endParaRPr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The </a:t>
            </a:r>
            <a:r>
              <a:rPr lang="en-GB" sz="1500" b="1" dirty="0">
                <a:solidFill>
                  <a:schemeClr val="dk1"/>
                </a:solidFill>
              </a:rPr>
              <a:t>0.3Hz</a:t>
            </a:r>
            <a:r>
              <a:rPr lang="en-GB" sz="1500" dirty="0">
                <a:solidFill>
                  <a:schemeClr val="dk1"/>
                </a:solidFill>
              </a:rPr>
              <a:t> band is close to the frequency of </a:t>
            </a:r>
            <a:r>
              <a:rPr lang="en-GB" sz="1500" b="1" dirty="0">
                <a:solidFill>
                  <a:schemeClr val="dk1"/>
                </a:solidFill>
              </a:rPr>
              <a:t>breathing</a:t>
            </a:r>
            <a:r>
              <a:rPr lang="en-GB" sz="1500" dirty="0">
                <a:solidFill>
                  <a:schemeClr val="dk1"/>
                </a:solidFill>
              </a:rPr>
              <a:t>. (12-20 breaths/min)</a:t>
            </a:r>
            <a:endParaRPr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The </a:t>
            </a:r>
            <a:r>
              <a:rPr lang="en-GB" sz="1500" b="1" dirty="0">
                <a:solidFill>
                  <a:schemeClr val="dk1"/>
                </a:solidFill>
              </a:rPr>
              <a:t>1 Hz</a:t>
            </a:r>
            <a:r>
              <a:rPr lang="en-GB" sz="1500" dirty="0">
                <a:solidFill>
                  <a:schemeClr val="dk1"/>
                </a:solidFill>
              </a:rPr>
              <a:t> band is close to the frequency of </a:t>
            </a:r>
            <a:r>
              <a:rPr lang="en-GB" sz="1500" b="1" dirty="0">
                <a:solidFill>
                  <a:schemeClr val="dk1"/>
                </a:solidFill>
              </a:rPr>
              <a:t>heart rate</a:t>
            </a:r>
            <a:r>
              <a:rPr lang="en-GB" sz="1500" dirty="0">
                <a:solidFill>
                  <a:schemeClr val="dk1"/>
                </a:solidFill>
              </a:rPr>
              <a:t>. ( ~ 60 BPM)</a:t>
            </a: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p:txBody>
      </p:sp>
      <p:sp>
        <p:nvSpPr>
          <p:cNvPr id="3" name="Rectangle 2"/>
          <p:cNvSpPr/>
          <p:nvPr/>
        </p:nvSpPr>
        <p:spPr>
          <a:xfrm>
            <a:off x="770021" y="3321017"/>
            <a:ext cx="6373299" cy="68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p:cNvSpPr txBox="1"/>
          <p:nvPr/>
        </p:nvSpPr>
        <p:spPr>
          <a:xfrm>
            <a:off x="639600" y="3013240"/>
            <a:ext cx="906017" cy="307777"/>
          </a:xfrm>
          <a:prstGeom prst="rect">
            <a:avLst/>
          </a:prstGeom>
          <a:noFill/>
        </p:spPr>
        <p:txBody>
          <a:bodyPr wrap="none" rtlCol="0">
            <a:spAutoFit/>
          </a:bodyPr>
          <a:lstStyle/>
          <a:p>
            <a:r>
              <a:rPr lang="en-US" dirty="0"/>
              <a:t>&lt; 0.01Hz</a:t>
            </a:r>
          </a:p>
        </p:txBody>
      </p:sp>
      <p:sp>
        <p:nvSpPr>
          <p:cNvPr id="11" name="TextBox 10"/>
          <p:cNvSpPr txBox="1"/>
          <p:nvPr/>
        </p:nvSpPr>
        <p:spPr>
          <a:xfrm>
            <a:off x="2297666" y="3013239"/>
            <a:ext cx="801823" cy="307777"/>
          </a:xfrm>
          <a:prstGeom prst="rect">
            <a:avLst/>
          </a:prstGeom>
          <a:noFill/>
        </p:spPr>
        <p:txBody>
          <a:bodyPr wrap="none" rtlCol="0">
            <a:spAutoFit/>
          </a:bodyPr>
          <a:lstStyle/>
          <a:p>
            <a:r>
              <a:rPr lang="en-US" dirty="0"/>
              <a:t>0.10 Hz</a:t>
            </a:r>
          </a:p>
        </p:txBody>
      </p:sp>
      <p:sp>
        <p:nvSpPr>
          <p:cNvPr id="12" name="TextBox 11"/>
          <p:cNvSpPr txBox="1"/>
          <p:nvPr/>
        </p:nvSpPr>
        <p:spPr>
          <a:xfrm>
            <a:off x="5232694" y="3013238"/>
            <a:ext cx="801823" cy="307777"/>
          </a:xfrm>
          <a:prstGeom prst="rect">
            <a:avLst/>
          </a:prstGeom>
          <a:noFill/>
        </p:spPr>
        <p:txBody>
          <a:bodyPr wrap="none" rtlCol="0">
            <a:spAutoFit/>
          </a:bodyPr>
          <a:lstStyle/>
          <a:p>
            <a:r>
              <a:rPr lang="en-US" dirty="0"/>
              <a:t>0.30 Hz</a:t>
            </a:r>
          </a:p>
        </p:txBody>
      </p:sp>
      <p:sp>
        <p:nvSpPr>
          <p:cNvPr id="14" name="TextBox 13"/>
          <p:cNvSpPr txBox="1"/>
          <p:nvPr/>
        </p:nvSpPr>
        <p:spPr>
          <a:xfrm>
            <a:off x="176616" y="3515959"/>
            <a:ext cx="1055097" cy="461665"/>
          </a:xfrm>
          <a:prstGeom prst="rect">
            <a:avLst/>
          </a:prstGeom>
          <a:noFill/>
        </p:spPr>
        <p:txBody>
          <a:bodyPr wrap="none" rtlCol="0">
            <a:spAutoFit/>
          </a:bodyPr>
          <a:lstStyle/>
          <a:p>
            <a:pPr algn="ctr"/>
            <a:r>
              <a:rPr lang="en-US" sz="1200" dirty="0"/>
              <a:t>Linear trend</a:t>
            </a:r>
          </a:p>
          <a:p>
            <a:pPr algn="ctr"/>
            <a:r>
              <a:rPr lang="en-US" sz="1200" dirty="0"/>
              <a:t>Scanner drift</a:t>
            </a:r>
          </a:p>
        </p:txBody>
      </p:sp>
      <p:sp>
        <p:nvSpPr>
          <p:cNvPr id="15" name="TextBox 14"/>
          <p:cNvSpPr txBox="1"/>
          <p:nvPr/>
        </p:nvSpPr>
        <p:spPr>
          <a:xfrm>
            <a:off x="1258798" y="3515959"/>
            <a:ext cx="1321196" cy="276999"/>
          </a:xfrm>
          <a:prstGeom prst="rect">
            <a:avLst/>
          </a:prstGeom>
          <a:noFill/>
        </p:spPr>
        <p:txBody>
          <a:bodyPr wrap="none" rtlCol="0">
            <a:spAutoFit/>
          </a:bodyPr>
          <a:lstStyle/>
          <a:p>
            <a:pPr algn="ctr"/>
            <a:r>
              <a:rPr lang="en-US" sz="1200" b="1" dirty="0">
                <a:solidFill>
                  <a:srgbClr val="FF0000"/>
                </a:solidFill>
              </a:rPr>
              <a:t>Task Activation</a:t>
            </a:r>
          </a:p>
        </p:txBody>
      </p:sp>
      <p:sp>
        <p:nvSpPr>
          <p:cNvPr id="17" name="TextBox 16"/>
          <p:cNvSpPr txBox="1"/>
          <p:nvPr/>
        </p:nvSpPr>
        <p:spPr>
          <a:xfrm>
            <a:off x="3252126" y="3483356"/>
            <a:ext cx="1882247" cy="461665"/>
          </a:xfrm>
          <a:prstGeom prst="rect">
            <a:avLst/>
          </a:prstGeom>
          <a:noFill/>
        </p:spPr>
        <p:txBody>
          <a:bodyPr wrap="none" rtlCol="0">
            <a:spAutoFit/>
          </a:bodyPr>
          <a:lstStyle/>
          <a:p>
            <a:pPr algn="ctr"/>
            <a:r>
              <a:rPr lang="en-US" sz="1200" dirty="0"/>
              <a:t>Repeated motion</a:t>
            </a:r>
          </a:p>
          <a:p>
            <a:pPr algn="ctr"/>
            <a:r>
              <a:rPr lang="en-US" sz="1200" dirty="0"/>
              <a:t>(e.g. Head/body rotation)</a:t>
            </a:r>
          </a:p>
        </p:txBody>
      </p:sp>
      <p:sp>
        <p:nvSpPr>
          <p:cNvPr id="18" name="TextBox 17"/>
          <p:cNvSpPr txBox="1"/>
          <p:nvPr/>
        </p:nvSpPr>
        <p:spPr>
          <a:xfrm>
            <a:off x="5232694" y="3469792"/>
            <a:ext cx="840295" cy="276999"/>
          </a:xfrm>
          <a:prstGeom prst="rect">
            <a:avLst/>
          </a:prstGeom>
          <a:noFill/>
        </p:spPr>
        <p:txBody>
          <a:bodyPr wrap="none" rtlCol="0">
            <a:spAutoFit/>
          </a:bodyPr>
          <a:lstStyle/>
          <a:p>
            <a:pPr algn="ctr"/>
            <a:r>
              <a:rPr lang="en-US" sz="1200" dirty="0"/>
              <a:t>Breathing</a:t>
            </a:r>
          </a:p>
        </p:txBody>
      </p:sp>
      <p:sp>
        <p:nvSpPr>
          <p:cNvPr id="19" name="TextBox 18"/>
          <p:cNvSpPr txBox="1"/>
          <p:nvPr/>
        </p:nvSpPr>
        <p:spPr>
          <a:xfrm>
            <a:off x="7792346" y="3458057"/>
            <a:ext cx="712054" cy="276999"/>
          </a:xfrm>
          <a:prstGeom prst="rect">
            <a:avLst/>
          </a:prstGeom>
          <a:noFill/>
        </p:spPr>
        <p:txBody>
          <a:bodyPr wrap="none" rtlCol="0">
            <a:spAutoFit/>
          </a:bodyPr>
          <a:lstStyle/>
          <a:p>
            <a:pPr algn="ctr"/>
            <a:r>
              <a:rPr lang="en-US" sz="1200" dirty="0"/>
              <a:t>Cardiac</a:t>
            </a:r>
          </a:p>
        </p:txBody>
      </p:sp>
      <p:sp>
        <p:nvSpPr>
          <p:cNvPr id="20" name="Rectangle 19"/>
          <p:cNvSpPr/>
          <p:nvPr/>
        </p:nvSpPr>
        <p:spPr>
          <a:xfrm>
            <a:off x="7772118" y="3337504"/>
            <a:ext cx="732282"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p:cNvSpPr txBox="1"/>
          <p:nvPr/>
        </p:nvSpPr>
        <p:spPr>
          <a:xfrm>
            <a:off x="7214897" y="3199598"/>
            <a:ext cx="482824" cy="307777"/>
          </a:xfrm>
          <a:prstGeom prst="rect">
            <a:avLst/>
          </a:prstGeom>
          <a:noFill/>
        </p:spPr>
        <p:txBody>
          <a:bodyPr wrap="none" rtlCol="0">
            <a:spAutoFit/>
          </a:bodyPr>
          <a:lstStyle/>
          <a:p>
            <a:r>
              <a:rPr lang="en-US" dirty="0"/>
              <a:t>(…)</a:t>
            </a:r>
          </a:p>
        </p:txBody>
      </p:sp>
      <p:sp>
        <p:nvSpPr>
          <p:cNvPr id="22" name="TextBox 21"/>
          <p:cNvSpPr txBox="1"/>
          <p:nvPr/>
        </p:nvSpPr>
        <p:spPr>
          <a:xfrm>
            <a:off x="7054596" y="2963694"/>
            <a:ext cx="803425" cy="276999"/>
          </a:xfrm>
          <a:prstGeom prst="rect">
            <a:avLst/>
          </a:prstGeom>
          <a:noFill/>
        </p:spPr>
        <p:txBody>
          <a:bodyPr wrap="none" rtlCol="0">
            <a:spAutoFit/>
          </a:bodyPr>
          <a:lstStyle/>
          <a:p>
            <a:pPr algn="ctr"/>
            <a:r>
              <a:rPr lang="en-US" sz="1200" dirty="0"/>
              <a:t>&gt; 0.50Hz</a:t>
            </a:r>
          </a:p>
        </p:txBody>
      </p:sp>
      <p:sp>
        <p:nvSpPr>
          <p:cNvPr id="6" name="Notched Right Arrow 5"/>
          <p:cNvSpPr/>
          <p:nvPr/>
        </p:nvSpPr>
        <p:spPr>
          <a:xfrm rot="16200000">
            <a:off x="1723749" y="3916059"/>
            <a:ext cx="391294" cy="274317"/>
          </a:xfrm>
          <a:prstGeom prst="notchedRightArrow">
            <a:avLst/>
          </a:prstGeom>
          <a:solidFill>
            <a:srgbClr val="FFE7E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pic>
        <p:nvPicPr>
          <p:cNvPr id="723" name="Google Shape;723;p70"/>
          <p:cNvPicPr preferRelativeResize="0"/>
          <p:nvPr/>
        </p:nvPicPr>
        <p:blipFill>
          <a:blip r:embed="rId3">
            <a:alphaModFix/>
          </a:blip>
          <a:stretch>
            <a:fillRect/>
          </a:stretch>
        </p:blipFill>
        <p:spPr>
          <a:xfrm>
            <a:off x="311700" y="871900"/>
            <a:ext cx="1780400" cy="1011775"/>
          </a:xfrm>
          <a:prstGeom prst="rect">
            <a:avLst/>
          </a:prstGeom>
          <a:noFill/>
          <a:ln>
            <a:noFill/>
          </a:ln>
        </p:spPr>
      </p:pic>
      <p:sp>
        <p:nvSpPr>
          <p:cNvPr id="724" name="Google Shape;724;p70"/>
          <p:cNvSpPr txBox="1">
            <a:spLocks noGrp="1"/>
          </p:cNvSpPr>
          <p:nvPr>
            <p:ph type="title" idx="4294967295"/>
          </p:nvPr>
        </p:nvSpPr>
        <p:spPr>
          <a:xfrm>
            <a:off x="311700" y="245775"/>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We will use the following datasets for demonstration</a:t>
            </a:r>
            <a:endParaRPr sz="1920" b="1"/>
          </a:p>
        </p:txBody>
      </p:sp>
      <p:sp>
        <p:nvSpPr>
          <p:cNvPr id="725" name="Google Shape;725;p70"/>
          <p:cNvSpPr txBox="1">
            <a:spLocks noGrp="1"/>
          </p:cNvSpPr>
          <p:nvPr>
            <p:ph type="body" idx="4294967295"/>
          </p:nvPr>
        </p:nvSpPr>
        <p:spPr>
          <a:xfrm>
            <a:off x="2086575" y="771850"/>
            <a:ext cx="6840300" cy="1752600"/>
          </a:xfrm>
          <a:prstGeom prst="rect">
            <a:avLst/>
          </a:prstGeom>
        </p:spPr>
        <p:txBody>
          <a:bodyPr spcFirstLastPara="1" wrap="square" lIns="91425" tIns="91425" rIns="91425" bIns="91425" anchor="t" anchorCtr="0">
            <a:normAutofit/>
          </a:bodyPr>
          <a:lstStyle/>
          <a:p>
            <a:pPr marL="457200" lvl="0" indent="-323850" algn="l" rtl="0">
              <a:lnSpc>
                <a:spcPct val="105000"/>
              </a:lnSpc>
              <a:spcBef>
                <a:spcPts val="0"/>
              </a:spcBef>
              <a:spcAft>
                <a:spcPts val="0"/>
              </a:spcAft>
              <a:buSzPts val="1500"/>
              <a:buChar char="●"/>
            </a:pPr>
            <a:r>
              <a:rPr lang="en-GB" sz="1500" b="1"/>
              <a:t>BadFMRIDemo</a:t>
            </a:r>
            <a:r>
              <a:rPr lang="en-GB" sz="1500"/>
              <a:t>: From Newbi4fMRI Group (Western University).</a:t>
            </a:r>
            <a:endParaRPr sz="1500"/>
          </a:p>
          <a:p>
            <a:pPr marL="914400" lvl="1" indent="-323850" algn="l" rtl="0">
              <a:lnSpc>
                <a:spcPct val="105000"/>
              </a:lnSpc>
              <a:spcBef>
                <a:spcPts val="0"/>
              </a:spcBef>
              <a:spcAft>
                <a:spcPts val="0"/>
              </a:spcAft>
              <a:buSzPts val="1500"/>
              <a:buChar char="○"/>
            </a:pPr>
            <a:r>
              <a:rPr lang="en-GB" sz="1500"/>
              <a:t>https://www.newbi4fmri.com</a:t>
            </a:r>
            <a:endParaRPr sz="1500"/>
          </a:p>
          <a:p>
            <a:pPr marL="914400" lvl="1" indent="-323850" algn="l" rtl="0">
              <a:lnSpc>
                <a:spcPct val="105000"/>
              </a:lnSpc>
              <a:spcBef>
                <a:spcPts val="0"/>
              </a:spcBef>
              <a:spcAft>
                <a:spcPts val="0"/>
              </a:spcAft>
              <a:buSzPts val="1500"/>
              <a:buChar char="○"/>
            </a:pPr>
            <a:r>
              <a:rPr lang="en-GB" sz="1500"/>
              <a:t>Face-Hand visual stimuli</a:t>
            </a:r>
            <a:endParaRPr sz="1500"/>
          </a:p>
          <a:p>
            <a:pPr marL="914400" lvl="1" indent="-323850" algn="l" rtl="0">
              <a:lnSpc>
                <a:spcPct val="105000"/>
              </a:lnSpc>
              <a:spcBef>
                <a:spcPts val="0"/>
              </a:spcBef>
              <a:spcAft>
                <a:spcPts val="0"/>
              </a:spcAft>
              <a:buSzPts val="1500"/>
              <a:buChar char="○"/>
            </a:pPr>
            <a:r>
              <a:rPr lang="en-GB" sz="1500"/>
              <a:t>Participants were instructed to move during the scan to simulate motion artifacts.</a:t>
            </a:r>
            <a:endParaRPr sz="1500"/>
          </a:p>
          <a:p>
            <a:pPr marL="914400" lvl="1" indent="-323850" algn="l" rtl="0">
              <a:lnSpc>
                <a:spcPct val="105000"/>
              </a:lnSpc>
              <a:spcBef>
                <a:spcPts val="0"/>
              </a:spcBef>
              <a:spcAft>
                <a:spcPts val="0"/>
              </a:spcAft>
              <a:buSzPts val="1500"/>
              <a:buChar char="○"/>
            </a:pPr>
            <a:r>
              <a:rPr lang="en-GB" sz="1500"/>
              <a:t>Example of bad fMRI acquisition</a:t>
            </a:r>
            <a:endParaRPr sz="1500"/>
          </a:p>
        </p:txBody>
      </p:sp>
      <p:sp>
        <p:nvSpPr>
          <p:cNvPr id="726" name="Google Shape;726;p70"/>
          <p:cNvSpPr txBox="1">
            <a:spLocks noGrp="1"/>
          </p:cNvSpPr>
          <p:nvPr>
            <p:ph type="body" idx="4294967295"/>
          </p:nvPr>
        </p:nvSpPr>
        <p:spPr>
          <a:xfrm>
            <a:off x="2180850" y="2571750"/>
            <a:ext cx="6840300" cy="1473600"/>
          </a:xfrm>
          <a:prstGeom prst="rect">
            <a:avLst/>
          </a:prstGeom>
        </p:spPr>
        <p:txBody>
          <a:bodyPr spcFirstLastPara="1" wrap="square" lIns="91425" tIns="91425" rIns="91425" bIns="91425" anchor="t" anchorCtr="0">
            <a:normAutofit/>
          </a:bodyPr>
          <a:lstStyle/>
          <a:p>
            <a:pPr marL="457200" lvl="0" indent="-323850" algn="l" rtl="0">
              <a:lnSpc>
                <a:spcPct val="105000"/>
              </a:lnSpc>
              <a:spcBef>
                <a:spcPts val="0"/>
              </a:spcBef>
              <a:spcAft>
                <a:spcPts val="0"/>
              </a:spcAft>
              <a:buSzPts val="1500"/>
              <a:buChar char="●"/>
            </a:pPr>
            <a:r>
              <a:rPr lang="en-GB" sz="1500" b="1"/>
              <a:t>CheckerBoardTaskDemo</a:t>
            </a:r>
            <a:r>
              <a:rPr lang="en-GB" sz="1500"/>
              <a:t>: From Boston University</a:t>
            </a:r>
            <a:endParaRPr sz="1500"/>
          </a:p>
          <a:p>
            <a:pPr marL="914400" lvl="1" indent="-323850" algn="l" rtl="0">
              <a:lnSpc>
                <a:spcPct val="105000"/>
              </a:lnSpc>
              <a:spcBef>
                <a:spcPts val="0"/>
              </a:spcBef>
              <a:spcAft>
                <a:spcPts val="0"/>
              </a:spcAft>
              <a:buSzPts val="1500"/>
              <a:buChar char="○"/>
            </a:pPr>
            <a:r>
              <a:rPr lang="en-GB" sz="1500"/>
              <a:t>https://openneuro.org/datasets/ds004478</a:t>
            </a:r>
            <a:endParaRPr sz="1500"/>
          </a:p>
          <a:p>
            <a:pPr marL="914400" lvl="1" indent="-323850" algn="l" rtl="0">
              <a:lnSpc>
                <a:spcPct val="105000"/>
              </a:lnSpc>
              <a:spcBef>
                <a:spcPts val="0"/>
              </a:spcBef>
              <a:spcAft>
                <a:spcPts val="0"/>
              </a:spcAft>
              <a:buSzPts val="1500"/>
              <a:buChar char="○"/>
            </a:pPr>
            <a:r>
              <a:rPr lang="en-GB" sz="1500"/>
              <a:t>Flickering radial checkerboard visual stimuli</a:t>
            </a:r>
            <a:endParaRPr sz="1500"/>
          </a:p>
          <a:p>
            <a:pPr marL="914400" lvl="1" indent="-323850" algn="l" rtl="0">
              <a:lnSpc>
                <a:spcPct val="105000"/>
              </a:lnSpc>
              <a:spcBef>
                <a:spcPts val="0"/>
              </a:spcBef>
              <a:spcAft>
                <a:spcPts val="0"/>
              </a:spcAft>
              <a:buSzPts val="1500"/>
              <a:buChar char="○"/>
            </a:pPr>
            <a:r>
              <a:rPr lang="en-GB" sz="1500"/>
              <a:t>Example of good fMRI acquisition</a:t>
            </a:r>
            <a:endParaRPr sz="1500"/>
          </a:p>
          <a:p>
            <a:pPr marL="914400" lvl="1" indent="-323850" algn="l" rtl="0">
              <a:lnSpc>
                <a:spcPct val="105000"/>
              </a:lnSpc>
              <a:spcBef>
                <a:spcPts val="0"/>
              </a:spcBef>
              <a:spcAft>
                <a:spcPts val="0"/>
              </a:spcAft>
              <a:buSzPts val="1500"/>
              <a:buChar char="○"/>
            </a:pPr>
            <a:r>
              <a:rPr lang="en-GB" sz="1500"/>
              <a:t>(Optional) Contains a occipital EEG channel!</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sp>
        <p:nvSpPr>
          <p:cNvPr id="886" name="Google Shape;886;p86"/>
          <p:cNvSpPr txBox="1">
            <a:spLocks noGrp="1"/>
          </p:cNvSpPr>
          <p:nvPr>
            <p:ph type="title" idx="4294967295"/>
          </p:nvPr>
        </p:nvSpPr>
        <p:spPr>
          <a:xfrm>
            <a:off x="185700" y="58400"/>
            <a:ext cx="8958300" cy="5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dirty="0"/>
              <a:t>Exercise 8.1: Examine the power spectrum of the fMRI dataset use </a:t>
            </a:r>
            <a:r>
              <a:rPr lang="en-GB" sz="1920" b="1" dirty="0" err="1"/>
              <a:t>fsleyes</a:t>
            </a:r>
            <a:endParaRPr sz="1920" b="1" i="1" dirty="0"/>
          </a:p>
        </p:txBody>
      </p:sp>
      <p:pic>
        <p:nvPicPr>
          <p:cNvPr id="4" name="Powerspectrum">
            <a:hlinkClick r:id="" action="ppaction://media"/>
          </p:cNvPr>
          <p:cNvPicPr>
            <a:picLocks noChangeAspect="1"/>
          </p:cNvPicPr>
          <p:nvPr>
            <a:videoFile r:link="rId1"/>
            <p:extLst>
              <p:ext uri="{DAA4B4D4-6D71-4841-9C94-3DE7FCFB9230}">
                <p14:media xmlns:p14="http://schemas.microsoft.com/office/powerpoint/2010/main" r:embed="rId2">
                  <p14:trim st="2011" end="1716"/>
                </p14:media>
              </p:ext>
            </p:extLst>
          </p:nvPr>
        </p:nvPicPr>
        <p:blipFill>
          <a:blip r:embed="rId5"/>
          <a:stretch>
            <a:fillRect/>
          </a:stretch>
        </p:blipFill>
        <p:spPr>
          <a:xfrm>
            <a:off x="781485" y="871429"/>
            <a:ext cx="6973727" cy="3620737"/>
          </a:xfrm>
          <a:prstGeom prst="rect">
            <a:avLst/>
          </a:prstGeom>
        </p:spPr>
      </p:pic>
      <p:sp>
        <p:nvSpPr>
          <p:cNvPr id="5" name="Google Shape;767;p73"/>
          <p:cNvSpPr txBox="1"/>
          <p:nvPr/>
        </p:nvSpPr>
        <p:spPr>
          <a:xfrm>
            <a:off x="421704" y="4506104"/>
            <a:ext cx="864987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dirty="0">
                <a:solidFill>
                  <a:schemeClr val="dk2"/>
                </a:solidFill>
              </a:rPr>
              <a:t>Hint: Open up the </a:t>
            </a:r>
            <a:r>
              <a:rPr lang="en-US" sz="1100" b="1" dirty="0" err="1">
                <a:solidFill>
                  <a:schemeClr val="dk2"/>
                </a:solidFill>
              </a:rPr>
              <a:t>FSLeyes</a:t>
            </a:r>
            <a:r>
              <a:rPr lang="en-US" sz="1100" b="1" dirty="0">
                <a:solidFill>
                  <a:schemeClr val="dk2"/>
                </a:solidFill>
              </a:rPr>
              <a:t> GUI, load the fMRI data, and use “View” &gt; “Power Spectra” to create a time series plot </a:t>
            </a:r>
            <a:endParaRPr sz="1100" dirty="0">
              <a:solidFill>
                <a:schemeClr val="dk2"/>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21</a:t>
            </a:fld>
            <a:endParaRPr/>
          </a:p>
        </p:txBody>
      </p:sp>
      <p:sp>
        <p:nvSpPr>
          <p:cNvPr id="874" name="Google Shape;874;p84"/>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dirty="0"/>
              <a:t>Exercise 8.1: Explore the possible signal drift using time series plots of the </a:t>
            </a:r>
            <a:r>
              <a:rPr lang="en-GB" sz="1920" b="1" dirty="0" err="1"/>
              <a:t>FSLeyes</a:t>
            </a:r>
            <a:r>
              <a:rPr lang="en-GB" sz="1920" b="1" dirty="0"/>
              <a:t> GUI</a:t>
            </a:r>
            <a:endParaRPr sz="1920" dirty="0"/>
          </a:p>
        </p:txBody>
      </p:sp>
      <p:sp>
        <p:nvSpPr>
          <p:cNvPr id="7" name="Google Shape;767;p73"/>
          <p:cNvSpPr txBox="1"/>
          <p:nvPr/>
        </p:nvSpPr>
        <p:spPr>
          <a:xfrm>
            <a:off x="371288" y="3491158"/>
            <a:ext cx="8649870" cy="69246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dirty="0">
                <a:solidFill>
                  <a:schemeClr val="dk2"/>
                </a:solidFill>
              </a:rPr>
              <a:t>Question: Where should we put our band-pass filtering to in this case?</a:t>
            </a:r>
          </a:p>
          <a:p>
            <a:pPr marL="171450" lvl="1" indent="-171450">
              <a:buFont typeface="Arial" panose="020B0604020202020204" pitchFamily="34" charset="0"/>
              <a:buChar char="•"/>
            </a:pPr>
            <a:r>
              <a:rPr lang="en-US" sz="1100" dirty="0">
                <a:solidFill>
                  <a:schemeClr val="dk2"/>
                </a:solidFill>
              </a:rPr>
              <a:t>Default from some software: 0.01-0.1Hz (Okay for most task- and resting-state fMRI)</a:t>
            </a:r>
          </a:p>
          <a:p>
            <a:pPr marL="171450" lvl="1" indent="-171450">
              <a:buFont typeface="Arial" panose="020B0604020202020204" pitchFamily="34" charset="0"/>
              <a:buChar char="•"/>
            </a:pPr>
            <a:r>
              <a:rPr lang="en-US" sz="1100" dirty="0">
                <a:solidFill>
                  <a:schemeClr val="dk2"/>
                </a:solidFill>
              </a:rPr>
              <a:t>Be extra careful if you have a very slow/fast task activation stimuli!</a:t>
            </a:r>
          </a:p>
        </p:txBody>
      </p:sp>
      <p:pic>
        <p:nvPicPr>
          <p:cNvPr id="3" name="Picture 2"/>
          <p:cNvPicPr>
            <a:picLocks noChangeAspect="1"/>
          </p:cNvPicPr>
          <p:nvPr/>
        </p:nvPicPr>
        <p:blipFill>
          <a:blip r:embed="rId3"/>
          <a:stretch>
            <a:fillRect/>
          </a:stretch>
        </p:blipFill>
        <p:spPr>
          <a:xfrm>
            <a:off x="149360" y="1571594"/>
            <a:ext cx="8922214" cy="1261727"/>
          </a:xfrm>
          <a:prstGeom prst="rect">
            <a:avLst/>
          </a:prstGeom>
        </p:spPr>
      </p:pic>
      <p:sp>
        <p:nvSpPr>
          <p:cNvPr id="8" name="TextBox 7"/>
          <p:cNvSpPr txBox="1"/>
          <p:nvPr/>
        </p:nvSpPr>
        <p:spPr>
          <a:xfrm>
            <a:off x="59738" y="1085166"/>
            <a:ext cx="1055097" cy="461665"/>
          </a:xfrm>
          <a:prstGeom prst="rect">
            <a:avLst/>
          </a:prstGeom>
          <a:noFill/>
        </p:spPr>
        <p:txBody>
          <a:bodyPr wrap="none" rtlCol="0">
            <a:spAutoFit/>
          </a:bodyPr>
          <a:lstStyle/>
          <a:p>
            <a:pPr algn="ctr"/>
            <a:r>
              <a:rPr lang="en-US" sz="1200" dirty="0"/>
              <a:t>Linear trend</a:t>
            </a:r>
          </a:p>
          <a:p>
            <a:pPr algn="ctr"/>
            <a:r>
              <a:rPr lang="en-US" sz="1200" dirty="0"/>
              <a:t>Scanner drift</a:t>
            </a:r>
          </a:p>
        </p:txBody>
      </p:sp>
      <p:sp>
        <p:nvSpPr>
          <p:cNvPr id="9" name="TextBox 8"/>
          <p:cNvSpPr txBox="1"/>
          <p:nvPr/>
        </p:nvSpPr>
        <p:spPr>
          <a:xfrm>
            <a:off x="227519" y="2823812"/>
            <a:ext cx="1321196" cy="276999"/>
          </a:xfrm>
          <a:prstGeom prst="rect">
            <a:avLst/>
          </a:prstGeom>
          <a:noFill/>
        </p:spPr>
        <p:txBody>
          <a:bodyPr wrap="none" rtlCol="0">
            <a:spAutoFit/>
          </a:bodyPr>
          <a:lstStyle/>
          <a:p>
            <a:pPr algn="ctr"/>
            <a:r>
              <a:rPr lang="en-US" sz="1200" b="1" dirty="0">
                <a:solidFill>
                  <a:srgbClr val="FF0000"/>
                </a:solidFill>
              </a:rPr>
              <a:t>Task Activation</a:t>
            </a:r>
          </a:p>
        </p:txBody>
      </p:sp>
      <p:sp>
        <p:nvSpPr>
          <p:cNvPr id="11" name="TextBox 10"/>
          <p:cNvSpPr txBox="1"/>
          <p:nvPr/>
        </p:nvSpPr>
        <p:spPr>
          <a:xfrm>
            <a:off x="1913833" y="2833321"/>
            <a:ext cx="840295" cy="276999"/>
          </a:xfrm>
          <a:prstGeom prst="rect">
            <a:avLst/>
          </a:prstGeom>
          <a:noFill/>
        </p:spPr>
        <p:txBody>
          <a:bodyPr wrap="none" rtlCol="0">
            <a:spAutoFit/>
          </a:bodyPr>
          <a:lstStyle/>
          <a:p>
            <a:pPr algn="ctr"/>
            <a:r>
              <a:rPr lang="en-US" sz="1200" dirty="0"/>
              <a:t>Breathing</a:t>
            </a:r>
          </a:p>
        </p:txBody>
      </p:sp>
      <p:sp>
        <p:nvSpPr>
          <p:cNvPr id="12" name="TextBox 11"/>
          <p:cNvSpPr txBox="1"/>
          <p:nvPr/>
        </p:nvSpPr>
        <p:spPr>
          <a:xfrm>
            <a:off x="6221090" y="2823812"/>
            <a:ext cx="712054" cy="276999"/>
          </a:xfrm>
          <a:prstGeom prst="rect">
            <a:avLst/>
          </a:prstGeom>
          <a:noFill/>
        </p:spPr>
        <p:txBody>
          <a:bodyPr wrap="none" rtlCol="0">
            <a:spAutoFit/>
          </a:bodyPr>
          <a:lstStyle/>
          <a:p>
            <a:pPr algn="ctr"/>
            <a:r>
              <a:rPr lang="en-US" sz="1200" dirty="0"/>
              <a:t>C</a:t>
            </a:r>
            <a:r>
              <a:rPr lang="en-US" altLang="zh-CN" sz="1200" dirty="0"/>
              <a:t>ardiac</a:t>
            </a:r>
            <a:endParaRPr lang="en-US" sz="1200" dirty="0"/>
          </a:p>
        </p:txBody>
      </p:sp>
      <p:sp>
        <p:nvSpPr>
          <p:cNvPr id="13" name="TextBox 12"/>
          <p:cNvSpPr txBox="1"/>
          <p:nvPr/>
        </p:nvSpPr>
        <p:spPr>
          <a:xfrm>
            <a:off x="3236114" y="2865060"/>
            <a:ext cx="1693092" cy="276999"/>
          </a:xfrm>
          <a:prstGeom prst="rect">
            <a:avLst/>
          </a:prstGeom>
          <a:noFill/>
        </p:spPr>
        <p:txBody>
          <a:bodyPr wrap="none" rtlCol="0">
            <a:spAutoFit/>
          </a:bodyPr>
          <a:lstStyle/>
          <a:p>
            <a:pPr algn="ctr"/>
            <a:r>
              <a:rPr lang="en-US" sz="1200" dirty="0"/>
              <a:t>Harmonic of breathing</a:t>
            </a:r>
          </a:p>
        </p:txBody>
      </p:sp>
    </p:spTree>
    <p:extLst>
      <p:ext uri="{BB962C8B-B14F-4D97-AF65-F5344CB8AC3E}">
        <p14:creationId xmlns:p14="http://schemas.microsoft.com/office/powerpoint/2010/main" val="2392996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22</a:t>
            </a:fld>
            <a:endParaRPr/>
          </a:p>
        </p:txBody>
      </p:sp>
      <p:sp>
        <p:nvSpPr>
          <p:cNvPr id="880" name="Google Shape;880;p85"/>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8.1: Detrend the data use AFNI</a:t>
            </a:r>
            <a:endParaRPr sz="1920"/>
          </a:p>
        </p:txBody>
      </p:sp>
      <p:pic>
        <p:nvPicPr>
          <p:cNvPr id="4" name="Google Shape;867;p83"/>
          <p:cNvPicPr preferRelativeResize="0"/>
          <p:nvPr/>
        </p:nvPicPr>
        <p:blipFill>
          <a:blip r:embed="rId3">
            <a:alphaModFix/>
          </a:blip>
          <a:stretch>
            <a:fillRect/>
          </a:stretch>
        </p:blipFill>
        <p:spPr>
          <a:xfrm>
            <a:off x="311700" y="1853160"/>
            <a:ext cx="4019954" cy="2871975"/>
          </a:xfrm>
          <a:prstGeom prst="rect">
            <a:avLst/>
          </a:prstGeom>
          <a:noFill/>
          <a:ln>
            <a:noFill/>
          </a:ln>
        </p:spPr>
      </p:pic>
      <p:sp>
        <p:nvSpPr>
          <p:cNvPr id="5" name="Google Shape;868;p83"/>
          <p:cNvSpPr txBox="1"/>
          <p:nvPr/>
        </p:nvSpPr>
        <p:spPr>
          <a:xfrm flipH="1">
            <a:off x="4572000" y="4253725"/>
            <a:ext cx="3717900" cy="6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solidFill>
                  <a:schemeClr val="dk2"/>
                </a:solidFill>
              </a:rPr>
              <a:t>Linear trend </a:t>
            </a:r>
            <a:r>
              <a:rPr lang="en-GB" sz="1000" dirty="0" err="1">
                <a:solidFill>
                  <a:schemeClr val="dk2"/>
                </a:solidFill>
              </a:rPr>
              <a:t>modeling</a:t>
            </a:r>
            <a:r>
              <a:rPr lang="en-GB" sz="1000" dirty="0">
                <a:solidFill>
                  <a:schemeClr val="dk2"/>
                </a:solidFill>
              </a:rPr>
              <a:t> simulator:</a:t>
            </a:r>
            <a:endParaRPr sz="1000" dirty="0">
              <a:solidFill>
                <a:schemeClr val="dk2"/>
              </a:solidFill>
            </a:endParaRPr>
          </a:p>
          <a:p>
            <a:pPr marL="0" lvl="0" indent="0" algn="l" rtl="0">
              <a:spcBef>
                <a:spcPts val="0"/>
              </a:spcBef>
              <a:spcAft>
                <a:spcPts val="0"/>
              </a:spcAft>
              <a:buNone/>
            </a:pPr>
            <a:r>
              <a:rPr lang="en-GB" sz="1000" dirty="0">
                <a:solidFill>
                  <a:schemeClr val="dk2"/>
                </a:solidFill>
              </a:rPr>
              <a:t>http://129.100.119.110:22028/LinearDriftFilter</a:t>
            </a:r>
            <a:endParaRPr sz="1000" dirty="0">
              <a:solidFill>
                <a:schemeClr val="dk2"/>
              </a:solidFill>
            </a:endParaRPr>
          </a:p>
        </p:txBody>
      </p:sp>
      <p:sp>
        <p:nvSpPr>
          <p:cNvPr id="2" name="Rectangle 1"/>
          <p:cNvSpPr/>
          <p:nvPr/>
        </p:nvSpPr>
        <p:spPr>
          <a:xfrm>
            <a:off x="692816" y="927400"/>
            <a:ext cx="7528331" cy="307777"/>
          </a:xfrm>
          <a:prstGeom prst="rect">
            <a:avLst/>
          </a:prstGeom>
        </p:spPr>
        <p:txBody>
          <a:bodyPr wrap="square">
            <a:spAutoFit/>
          </a:bodyPr>
          <a:lstStyle/>
          <a:p>
            <a:r>
              <a:rPr lang="en-US" b="1" dirty="0"/>
              <a:t>AFNI command: </a:t>
            </a:r>
            <a:r>
              <a:rPr lang="en-US" b="1" i="1" dirty="0">
                <a:solidFill>
                  <a:srgbClr val="002060"/>
                </a:solidFill>
                <a:latin typeface="Consolas" panose="020B0609020204030204" pitchFamily="49" charset="0"/>
              </a:rPr>
              <a:t>3dTcat</a:t>
            </a:r>
            <a:r>
              <a:rPr lang="en-US" i="1" dirty="0">
                <a:latin typeface="Consolas" panose="020B0609020204030204" pitchFamily="49" charset="0"/>
              </a:rPr>
              <a:t> -</a:t>
            </a:r>
            <a:r>
              <a:rPr lang="en-US" i="1" dirty="0" err="1">
                <a:latin typeface="Consolas" panose="020B0609020204030204" pitchFamily="49" charset="0"/>
              </a:rPr>
              <a:t>rlt</a:t>
            </a:r>
            <a:r>
              <a:rPr lang="en-US" i="1" dirty="0">
                <a:latin typeface="Consolas" panose="020B0609020204030204" pitchFamily="49" charset="0"/>
              </a:rPr>
              <a:t>+ -prefix &lt;output&gt;.nii.gz &lt;input&gt;.nii.gz</a:t>
            </a:r>
          </a:p>
        </p:txBody>
      </p:sp>
      <mc:AlternateContent xmlns:mc="http://schemas.openxmlformats.org/markup-compatibility/2006" xmlns:a14="http://schemas.microsoft.com/office/drawing/2010/main">
        <mc:Choice Requires="a14">
          <p:sp>
            <p:nvSpPr>
              <p:cNvPr id="9" name="Rectangle 8"/>
              <p:cNvSpPr/>
              <p:nvPr/>
            </p:nvSpPr>
            <p:spPr>
              <a:xfrm>
                <a:off x="4456982" y="1910486"/>
                <a:ext cx="4509692" cy="2185663"/>
              </a:xfrm>
              <a:prstGeom prst="rect">
                <a:avLst/>
              </a:prstGeom>
            </p:spPr>
            <p:txBody>
              <a:bodyPr wrap="square">
                <a:spAutoFit/>
              </a:bodyPr>
              <a:lstStyle/>
              <a:p>
                <a:r>
                  <a:rPr lang="en-US" sz="1100" b="1" dirty="0"/>
                  <a:t>Alternative (Take some extra time but allow you to set your customized cut-off): </a:t>
                </a:r>
                <a:r>
                  <a:rPr lang="en-US" sz="1100" dirty="0"/>
                  <a:t>In FSL, use </a:t>
                </a:r>
                <a:r>
                  <a:rPr lang="en-US" sz="1100" dirty="0" err="1"/>
                  <a:t>fslmaths</a:t>
                </a:r>
                <a:r>
                  <a:rPr lang="en-US" sz="1100" dirty="0"/>
                  <a:t> to set a high-pass filter with lowest frequency set of 0.01Hz:</a:t>
                </a:r>
              </a:p>
              <a:p>
                <a:endParaRPr lang="en-US" sz="1100" i="1" dirty="0">
                  <a:latin typeface="Consolas" panose="020B0609020204030204" pitchFamily="49" charset="0"/>
                </a:endParaRPr>
              </a:p>
              <a:p>
                <a:endParaRPr lang="en-US" sz="1100" i="1" dirty="0">
                  <a:latin typeface="Consolas" panose="020B0609020204030204" pitchFamily="49" charset="0"/>
                </a:endParaRPr>
              </a:p>
              <a:p>
                <a:r>
                  <a:rPr lang="en-US" sz="1050" i="1" dirty="0" err="1">
                    <a:latin typeface="Consolas" panose="020B0609020204030204" pitchFamily="49" charset="0"/>
                  </a:rPr>
                  <a:t>fslmaths</a:t>
                </a:r>
                <a:r>
                  <a:rPr lang="en-US" sz="1050" i="1" dirty="0">
                    <a:latin typeface="Consolas" panose="020B0609020204030204" pitchFamily="49" charset="0"/>
                  </a:rPr>
                  <a:t> &lt;input.nii.gz&gt; -</a:t>
                </a:r>
                <a:r>
                  <a:rPr lang="en-US" sz="1050" i="1" dirty="0" err="1">
                    <a:latin typeface="Consolas" panose="020B0609020204030204" pitchFamily="49" charset="0"/>
                  </a:rPr>
                  <a:t>bptf</a:t>
                </a:r>
                <a:r>
                  <a:rPr lang="en-US" sz="1050" i="1" dirty="0">
                    <a:latin typeface="Consolas" panose="020B0609020204030204" pitchFamily="49" charset="0"/>
                  </a:rPr>
                  <a:t> &lt;</a:t>
                </a:r>
                <a:r>
                  <a:rPr lang="en-US" sz="1050" i="1" dirty="0" err="1">
                    <a:latin typeface="Consolas" panose="020B0609020204030204" pitchFamily="49" charset="0"/>
                  </a:rPr>
                  <a:t>hp_sigma</a:t>
                </a:r>
                <a:r>
                  <a:rPr lang="en-US" sz="1050" i="1" dirty="0">
                    <a:latin typeface="Consolas" panose="020B0609020204030204" pitchFamily="49" charset="0"/>
                  </a:rPr>
                  <a:t>&gt; -1 &lt;output.nii.gz&gt;</a:t>
                </a:r>
              </a:p>
              <a:p>
                <a:endParaRPr lang="en-US" sz="1050" i="1" dirty="0">
                  <a:latin typeface="Consolas" panose="020B0609020204030204" pitchFamily="49" charset="0"/>
                </a:endParaRPr>
              </a:p>
              <a:p>
                <a:endParaRPr lang="en-US" sz="1050" dirty="0"/>
              </a:p>
              <a:p>
                <a:r>
                  <a:rPr lang="en-US" sz="1050" dirty="0"/>
                  <a:t>To calculate the high-pass sigma: </a:t>
                </a:r>
                <a14:m>
                  <m:oMath xmlns:m="http://schemas.openxmlformats.org/officeDocument/2006/math">
                    <m:r>
                      <a:rPr lang="en-US" sz="1050" b="0" i="1" smtClean="0">
                        <a:latin typeface="Cambria Math" panose="02040503050406030204" pitchFamily="18" charset="0"/>
                      </a:rPr>
                      <m:t>h</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𝑝</m:t>
                        </m:r>
                      </m:e>
                      <m:sub>
                        <m:r>
                          <a:rPr lang="en-US" sz="1050" b="0" i="1" smtClean="0">
                            <a:latin typeface="Cambria Math" panose="02040503050406030204" pitchFamily="18" charset="0"/>
                          </a:rPr>
                          <m:t>𝜎</m:t>
                        </m:r>
                      </m:sub>
                    </m:sSub>
                    <m:r>
                      <a:rPr lang="en-US" sz="1050" b="0" i="1" smtClean="0">
                        <a:latin typeface="Cambria Math" panose="02040503050406030204" pitchFamily="18" charset="0"/>
                      </a:rPr>
                      <m:t>=</m:t>
                    </m:r>
                    <m:f>
                      <m:fPr>
                        <m:ctrlPr>
                          <a:rPr lang="en-US" sz="1050" b="0" i="1" smtClean="0">
                            <a:latin typeface="Cambria Math" panose="02040503050406030204" pitchFamily="18" charset="0"/>
                          </a:rPr>
                        </m:ctrlPr>
                      </m:fPr>
                      <m:num>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𝑃</m:t>
                            </m:r>
                          </m:e>
                          <m:sub>
                            <m:r>
                              <a:rPr lang="en-US" sz="1050" b="0" i="1" smtClean="0">
                                <a:latin typeface="Cambria Math" panose="02040503050406030204" pitchFamily="18" charset="0"/>
                              </a:rPr>
                              <m:t>𝑐𝑢𝑡𝑜𝑓𝑓</m:t>
                            </m:r>
                          </m:sub>
                        </m:sSub>
                      </m:num>
                      <m:den>
                        <m:r>
                          <a:rPr lang="en-US" sz="1050" b="0" i="1" smtClean="0">
                            <a:latin typeface="Cambria Math" panose="02040503050406030204" pitchFamily="18" charset="0"/>
                          </a:rPr>
                          <m:t>2</m:t>
                        </m:r>
                        <m:r>
                          <a:rPr lang="en-US" sz="1050" b="0" i="1" smtClean="0">
                            <a:latin typeface="Cambria Math" panose="02040503050406030204" pitchFamily="18" charset="0"/>
                          </a:rPr>
                          <m:t>𝑇𝑅</m:t>
                        </m:r>
                      </m:den>
                    </m:f>
                    <m:r>
                      <a:rPr lang="en-US" sz="1050" b="0" i="1" smtClean="0">
                        <a:latin typeface="Cambria Math" panose="02040503050406030204" pitchFamily="18" charset="0"/>
                      </a:rPr>
                      <m:t>=</m:t>
                    </m:r>
                    <m:f>
                      <m:fPr>
                        <m:ctrlPr>
                          <a:rPr lang="en-US" sz="1050" b="0" i="1" smtClean="0">
                            <a:latin typeface="Cambria Math" panose="02040503050406030204" pitchFamily="18" charset="0"/>
                          </a:rPr>
                        </m:ctrlPr>
                      </m:fPr>
                      <m:num>
                        <m:r>
                          <a:rPr lang="en-US" sz="1050" b="0" i="1" smtClean="0">
                            <a:latin typeface="Cambria Math" panose="02040503050406030204" pitchFamily="18" charset="0"/>
                          </a:rPr>
                          <m:t>1</m:t>
                        </m:r>
                      </m:num>
                      <m:den>
                        <m:r>
                          <a:rPr lang="en-US" sz="1050" b="0" i="1" smtClean="0">
                            <a:latin typeface="Cambria Math" panose="02040503050406030204" pitchFamily="18" charset="0"/>
                          </a:rPr>
                          <m:t>2</m:t>
                        </m:r>
                        <m:r>
                          <a:rPr lang="en-US" sz="1050" b="0" i="1" smtClean="0">
                            <a:latin typeface="Cambria Math" panose="02040503050406030204" pitchFamily="18" charset="0"/>
                          </a:rPr>
                          <m:t>𝑇𝑅</m:t>
                        </m:r>
                      </m:den>
                    </m:f>
                    <m:r>
                      <a:rPr lang="en-US" sz="1050" b="0" i="1" smtClean="0">
                        <a:latin typeface="Cambria Math" panose="02040503050406030204" pitchFamily="18" charset="0"/>
                      </a:rPr>
                      <m:t>⋅</m:t>
                    </m:r>
                    <m:f>
                      <m:fPr>
                        <m:ctrlPr>
                          <a:rPr lang="en-US" sz="1050" b="0" i="1" smtClean="0">
                            <a:latin typeface="Cambria Math" panose="02040503050406030204" pitchFamily="18" charset="0"/>
                          </a:rPr>
                        </m:ctrlPr>
                      </m:fPr>
                      <m:num>
                        <m:r>
                          <a:rPr lang="en-US" sz="1050" b="0" i="1" smtClean="0">
                            <a:latin typeface="Cambria Math" panose="02040503050406030204" pitchFamily="18" charset="0"/>
                          </a:rPr>
                          <m:t>1</m:t>
                        </m:r>
                      </m:num>
                      <m:den>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𝑓</m:t>
                            </m:r>
                          </m:e>
                          <m:sub>
                            <m:r>
                              <a:rPr lang="en-US" sz="1050" b="0" i="1" smtClean="0">
                                <a:latin typeface="Cambria Math" panose="02040503050406030204" pitchFamily="18" charset="0"/>
                              </a:rPr>
                              <m:t>𝑐𝑢𝑡𝑜𝑓𝑓</m:t>
                            </m:r>
                          </m:sub>
                        </m:sSub>
                      </m:den>
                    </m:f>
                  </m:oMath>
                </a14:m>
                <a:endParaRPr lang="en-US" sz="1050" dirty="0"/>
              </a:p>
              <a:p>
                <a:endParaRPr lang="en-US" sz="1050" dirty="0"/>
              </a:p>
              <a:p>
                <a:endParaRPr lang="en-US" sz="1050" dirty="0"/>
              </a:p>
              <a:p>
                <a:endParaRPr lang="en-US" sz="1050" i="1" dirty="0">
                  <a:latin typeface="Consolas" panose="020B0609020204030204" pitchFamily="49"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4456982" y="1910486"/>
                <a:ext cx="4509692" cy="2185663"/>
              </a:xfrm>
              <a:prstGeom prst="rect">
                <a:avLst/>
              </a:prstGeom>
              <a:blipFill>
                <a:blip r:embed="rId4"/>
                <a:stretch>
                  <a:fillRect t="-279"/>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sp>
        <p:nvSpPr>
          <p:cNvPr id="892" name="Google Shape;892;p87"/>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8.3: Estimation the cut-off values of the bandpass filter</a:t>
            </a:r>
            <a:endParaRPr sz="1920" b="1" i="1"/>
          </a:p>
        </p:txBody>
      </p:sp>
      <p:sp>
        <p:nvSpPr>
          <p:cNvPr id="893" name="Google Shape;893;p87"/>
          <p:cNvSpPr txBox="1"/>
          <p:nvPr/>
        </p:nvSpPr>
        <p:spPr>
          <a:xfrm>
            <a:off x="530551" y="772825"/>
            <a:ext cx="82347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dirty="0">
                <a:solidFill>
                  <a:schemeClr val="dk2"/>
                </a:solidFill>
              </a:rPr>
              <a:t>To-dos: When applying the </a:t>
            </a:r>
            <a:r>
              <a:rPr lang="en-GB" sz="1300" b="1" dirty="0" err="1">
                <a:solidFill>
                  <a:schemeClr val="dk2"/>
                </a:solidFill>
              </a:rPr>
              <a:t>bandpass</a:t>
            </a:r>
            <a:r>
              <a:rPr lang="en-GB" sz="1300" b="1" dirty="0">
                <a:solidFill>
                  <a:schemeClr val="dk2"/>
                </a:solidFill>
              </a:rPr>
              <a:t> filtering, we don’t want to remove the task-related activation, thus I want to estimate what will be the frequency of the task-related signal activation in the dataset.</a:t>
            </a:r>
            <a:endParaRPr sz="1300" b="1" dirty="0">
              <a:solidFill>
                <a:schemeClr val="dk2"/>
              </a:solidFill>
            </a:endParaRPr>
          </a:p>
          <a:p>
            <a:pPr marL="0" lvl="0" indent="0" algn="l" rtl="0">
              <a:spcBef>
                <a:spcPts val="0"/>
              </a:spcBef>
              <a:spcAft>
                <a:spcPts val="0"/>
              </a:spcAft>
              <a:buNone/>
            </a:pPr>
            <a:endParaRPr sz="1300" b="1" dirty="0">
              <a:solidFill>
                <a:schemeClr val="dk2"/>
              </a:solidFill>
            </a:endParaRPr>
          </a:p>
          <a:p>
            <a:pPr marL="0" lvl="0" indent="0" algn="l" rtl="0">
              <a:spcBef>
                <a:spcPts val="0"/>
              </a:spcBef>
              <a:spcAft>
                <a:spcPts val="0"/>
              </a:spcAft>
              <a:buNone/>
            </a:pPr>
            <a:r>
              <a:rPr lang="en-GB" sz="1300" b="1" dirty="0">
                <a:solidFill>
                  <a:schemeClr val="dk2"/>
                </a:solidFill>
              </a:rPr>
              <a:t>(Visual stimuli: 16s ON, 16s OFF;  Number of time points: 654 time points;  TR = 0.367s)</a:t>
            </a:r>
            <a:endParaRPr sz="1300" b="1" dirty="0">
              <a:solidFill>
                <a:schemeClr val="dk2"/>
              </a:solidFill>
            </a:endParaRPr>
          </a:p>
          <a:p>
            <a:pPr marL="0" lvl="0" indent="0" algn="l" rtl="0">
              <a:spcBef>
                <a:spcPts val="0"/>
              </a:spcBef>
              <a:spcAft>
                <a:spcPts val="0"/>
              </a:spcAft>
              <a:buNone/>
            </a:pPr>
            <a:endParaRPr sz="1300" dirty="0">
              <a:solidFill>
                <a:schemeClr val="dk2"/>
              </a:solidFill>
            </a:endParaRPr>
          </a:p>
        </p:txBody>
      </p:sp>
      <p:pic>
        <p:nvPicPr>
          <p:cNvPr id="894" name="Google Shape;894;p87"/>
          <p:cNvPicPr preferRelativeResize="0"/>
          <p:nvPr/>
        </p:nvPicPr>
        <p:blipFill>
          <a:blip r:embed="rId3">
            <a:alphaModFix/>
          </a:blip>
          <a:stretch>
            <a:fillRect/>
          </a:stretch>
        </p:blipFill>
        <p:spPr>
          <a:xfrm>
            <a:off x="655148" y="2327950"/>
            <a:ext cx="2005250" cy="197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24</a:t>
            </a:fld>
            <a:endParaRPr/>
          </a:p>
        </p:txBody>
      </p:sp>
      <p:sp>
        <p:nvSpPr>
          <p:cNvPr id="900" name="Google Shape;900;p88"/>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GB" sz="1920" b="1" dirty="0"/>
              <a:t>Exercise 8.3: Estimation the </a:t>
            </a:r>
            <a:r>
              <a:rPr lang="en-US" sz="1920" b="1" dirty="0"/>
              <a:t>frequency of task-related BOLD activation</a:t>
            </a:r>
            <a:endParaRPr sz="1920" b="1" i="1" dirty="0"/>
          </a:p>
          <a:p>
            <a:pPr marL="0" lvl="0" indent="0" algn="l" rtl="0">
              <a:spcBef>
                <a:spcPts val="0"/>
              </a:spcBef>
              <a:spcAft>
                <a:spcPts val="0"/>
              </a:spcAft>
              <a:buSzPts val="990"/>
              <a:buNone/>
            </a:pPr>
            <a:endParaRPr sz="1920" dirty="0"/>
          </a:p>
        </p:txBody>
      </p:sp>
      <p:sp>
        <p:nvSpPr>
          <p:cNvPr id="901" name="Google Shape;901;p88"/>
          <p:cNvSpPr txBox="1"/>
          <p:nvPr/>
        </p:nvSpPr>
        <p:spPr>
          <a:xfrm>
            <a:off x="454651" y="736800"/>
            <a:ext cx="82347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dirty="0">
                <a:solidFill>
                  <a:schemeClr val="dk2"/>
                </a:solidFill>
              </a:rPr>
              <a:t>To-dos: When applying the </a:t>
            </a:r>
            <a:r>
              <a:rPr lang="en-GB" sz="1300" b="1" dirty="0" err="1">
                <a:solidFill>
                  <a:schemeClr val="dk2"/>
                </a:solidFill>
              </a:rPr>
              <a:t>bandpass</a:t>
            </a:r>
            <a:r>
              <a:rPr lang="en-GB" sz="1300" b="1" dirty="0">
                <a:solidFill>
                  <a:schemeClr val="dk2"/>
                </a:solidFill>
              </a:rPr>
              <a:t> filtering, we don’t want to remove the task-related activation, thus I want to estimate what will be the frequency of the task-related BOLD activation in the dataset.</a:t>
            </a:r>
            <a:endParaRPr sz="1300" b="1" dirty="0">
              <a:solidFill>
                <a:schemeClr val="dk2"/>
              </a:solidFill>
            </a:endParaRPr>
          </a:p>
          <a:p>
            <a:pPr marL="0" lvl="0" indent="0" algn="l" rtl="0">
              <a:spcBef>
                <a:spcPts val="0"/>
              </a:spcBef>
              <a:spcAft>
                <a:spcPts val="0"/>
              </a:spcAft>
              <a:buNone/>
            </a:pPr>
            <a:endParaRPr sz="1300" b="1" dirty="0">
              <a:solidFill>
                <a:schemeClr val="dk2"/>
              </a:solidFill>
            </a:endParaRPr>
          </a:p>
          <a:p>
            <a:pPr marL="0" lvl="0" indent="0" algn="l" rtl="0">
              <a:spcBef>
                <a:spcPts val="0"/>
              </a:spcBef>
              <a:spcAft>
                <a:spcPts val="0"/>
              </a:spcAft>
              <a:buNone/>
            </a:pPr>
            <a:r>
              <a:rPr lang="en-GB" sz="1300" b="1" dirty="0">
                <a:solidFill>
                  <a:schemeClr val="dk2"/>
                </a:solidFill>
              </a:rPr>
              <a:t>(Visual stimuli: 16s ON, 16s OFF;  Number of time points: 654 time points;  TR = 0.367s)</a:t>
            </a:r>
            <a:endParaRPr sz="1300" b="1" dirty="0">
              <a:solidFill>
                <a:schemeClr val="dk2"/>
              </a:solidFill>
            </a:endParaRPr>
          </a:p>
          <a:p>
            <a:pPr marL="0" lvl="0" indent="0" algn="l" rtl="0">
              <a:spcBef>
                <a:spcPts val="0"/>
              </a:spcBef>
              <a:spcAft>
                <a:spcPts val="0"/>
              </a:spcAft>
              <a:buNone/>
            </a:pPr>
            <a:endParaRPr sz="1300" dirty="0">
              <a:solidFill>
                <a:schemeClr val="dk2"/>
              </a:solidFill>
            </a:endParaRPr>
          </a:p>
        </p:txBody>
      </p:sp>
      <p:pic>
        <p:nvPicPr>
          <p:cNvPr id="902" name="Google Shape;902;p88"/>
          <p:cNvPicPr preferRelativeResize="0"/>
          <p:nvPr/>
        </p:nvPicPr>
        <p:blipFill>
          <a:blip r:embed="rId3">
            <a:alphaModFix/>
          </a:blip>
          <a:stretch>
            <a:fillRect/>
          </a:stretch>
        </p:blipFill>
        <p:spPr>
          <a:xfrm>
            <a:off x="663648" y="1979275"/>
            <a:ext cx="2005250" cy="1975300"/>
          </a:xfrm>
          <a:prstGeom prst="rect">
            <a:avLst/>
          </a:prstGeom>
          <a:noFill/>
          <a:ln>
            <a:noFill/>
          </a:ln>
        </p:spPr>
      </p:pic>
      <p:sp>
        <p:nvSpPr>
          <p:cNvPr id="903" name="Google Shape;903;p88"/>
          <p:cNvSpPr txBox="1"/>
          <p:nvPr/>
        </p:nvSpPr>
        <p:spPr>
          <a:xfrm>
            <a:off x="2954100" y="2099713"/>
            <a:ext cx="58782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solidFill>
                  <a:schemeClr val="dk2"/>
                </a:solidFill>
              </a:rPr>
              <a:t>Solution: </a:t>
            </a:r>
            <a:endParaRPr sz="1300" b="1">
              <a:solidFill>
                <a:schemeClr val="dk2"/>
              </a:solidFill>
            </a:endParaRPr>
          </a:p>
          <a:p>
            <a:pPr marL="0" lvl="0" indent="0" algn="l" rtl="0">
              <a:spcBef>
                <a:spcPts val="0"/>
              </a:spcBef>
              <a:spcAft>
                <a:spcPts val="0"/>
              </a:spcAft>
              <a:buNone/>
            </a:pPr>
            <a:endParaRPr sz="1300" b="1">
              <a:solidFill>
                <a:schemeClr val="dk2"/>
              </a:solidFill>
            </a:endParaRPr>
          </a:p>
          <a:p>
            <a:pPr marL="0" lvl="0" indent="0" algn="l" rtl="0">
              <a:spcBef>
                <a:spcPts val="0"/>
              </a:spcBef>
              <a:spcAft>
                <a:spcPts val="0"/>
              </a:spcAft>
              <a:buNone/>
            </a:pPr>
            <a:r>
              <a:rPr lang="en-GB" sz="1300" b="1" i="1">
                <a:solidFill>
                  <a:srgbClr val="002060"/>
                </a:solidFill>
              </a:rPr>
              <a:t>Total scan time: 654 x 0.367 = 240s</a:t>
            </a:r>
            <a:endParaRPr sz="1300" b="1" i="1">
              <a:solidFill>
                <a:srgbClr val="002060"/>
              </a:solidFill>
            </a:endParaRPr>
          </a:p>
          <a:p>
            <a:pPr marL="0" lvl="0" indent="0" algn="l" rtl="0">
              <a:spcBef>
                <a:spcPts val="0"/>
              </a:spcBef>
              <a:spcAft>
                <a:spcPts val="0"/>
              </a:spcAft>
              <a:buNone/>
            </a:pPr>
            <a:r>
              <a:rPr lang="en-GB" sz="1300" b="1" i="1">
                <a:solidFill>
                  <a:srgbClr val="002060"/>
                </a:solidFill>
              </a:rPr>
              <a:t>Since each pattern is 16s on and 16s off:</a:t>
            </a:r>
            <a:endParaRPr sz="1300" b="1" i="1">
              <a:solidFill>
                <a:srgbClr val="002060"/>
              </a:solidFill>
            </a:endParaRPr>
          </a:p>
          <a:p>
            <a:pPr marL="0" lvl="0" indent="0" algn="l" rtl="0">
              <a:spcBef>
                <a:spcPts val="0"/>
              </a:spcBef>
              <a:spcAft>
                <a:spcPts val="0"/>
              </a:spcAft>
              <a:buNone/>
            </a:pPr>
            <a:r>
              <a:rPr lang="en-GB" sz="1300" b="1" i="1">
                <a:solidFill>
                  <a:srgbClr val="002060"/>
                </a:solidFill>
              </a:rPr>
              <a:t>We would expect to see 240/(16x2)=7.5 cycles</a:t>
            </a:r>
            <a:endParaRPr sz="1300" b="1" i="1">
              <a:solidFill>
                <a:srgbClr val="002060"/>
              </a:solidFill>
            </a:endParaRPr>
          </a:p>
          <a:p>
            <a:pPr marL="0" lvl="0" indent="0" algn="l" rtl="0">
              <a:spcBef>
                <a:spcPts val="0"/>
              </a:spcBef>
              <a:spcAft>
                <a:spcPts val="0"/>
              </a:spcAft>
              <a:buNone/>
            </a:pPr>
            <a:r>
              <a:rPr lang="en-GB" sz="1300" b="1" i="1">
                <a:solidFill>
                  <a:srgbClr val="002060"/>
                </a:solidFill>
              </a:rPr>
              <a:t>The frequency would be: 7.5 / 240 =  0.031 Hz</a:t>
            </a:r>
            <a:endParaRPr sz="1300" b="1" i="1">
              <a:solidFill>
                <a:srgbClr val="002060"/>
              </a:solidFill>
            </a:endParaRPr>
          </a:p>
          <a:p>
            <a:pPr marL="0" lvl="0" indent="0" algn="l" rtl="0">
              <a:spcBef>
                <a:spcPts val="0"/>
              </a:spcBef>
              <a:spcAft>
                <a:spcPts val="0"/>
              </a:spcAft>
              <a:buNone/>
            </a:pPr>
            <a:endParaRPr sz="1300" b="1">
              <a:solidFill>
                <a:schemeClr val="dk2"/>
              </a:solidFill>
            </a:endParaRPr>
          </a:p>
          <a:p>
            <a:pPr marL="0" lvl="0" indent="0" algn="l" rtl="0">
              <a:spcBef>
                <a:spcPts val="0"/>
              </a:spcBef>
              <a:spcAft>
                <a:spcPts val="0"/>
              </a:spcAft>
              <a:buNone/>
            </a:pPr>
            <a:r>
              <a:rPr lang="en-GB" sz="1300" b="1">
                <a:solidFill>
                  <a:schemeClr val="dk2"/>
                </a:solidFill>
              </a:rPr>
              <a:t>Thus: When conducting bandpass filtering, please don’t kill the signal around this 0.031Hz range.</a:t>
            </a:r>
            <a:endParaRPr sz="1300" b="1">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sp>
        <p:nvSpPr>
          <p:cNvPr id="808" name="Google Shape;808;p78"/>
          <p:cNvSpPr txBox="1">
            <a:spLocks noGrp="1"/>
          </p:cNvSpPr>
          <p:nvPr>
            <p:ph type="title" idx="4294967295"/>
          </p:nvPr>
        </p:nvSpPr>
        <p:spPr>
          <a:xfrm>
            <a:off x="311700" y="245775"/>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Schedule of the tutorial:</a:t>
            </a:r>
            <a:endParaRPr sz="1920" b="1"/>
          </a:p>
        </p:txBody>
      </p:sp>
      <p:pic>
        <p:nvPicPr>
          <p:cNvPr id="809" name="Google Shape;809;p78"/>
          <p:cNvPicPr preferRelativeResize="0"/>
          <p:nvPr/>
        </p:nvPicPr>
        <p:blipFill>
          <a:blip r:embed="rId3">
            <a:alphaModFix/>
          </a:blip>
          <a:stretch>
            <a:fillRect/>
          </a:stretch>
        </p:blipFill>
        <p:spPr>
          <a:xfrm>
            <a:off x="241000" y="1078025"/>
            <a:ext cx="1333250" cy="1333250"/>
          </a:xfrm>
          <a:prstGeom prst="rect">
            <a:avLst/>
          </a:prstGeom>
          <a:noFill/>
          <a:ln>
            <a:noFill/>
          </a:ln>
        </p:spPr>
      </p:pic>
      <p:sp>
        <p:nvSpPr>
          <p:cNvPr id="810" name="Google Shape;810;p78"/>
          <p:cNvSpPr/>
          <p:nvPr/>
        </p:nvSpPr>
        <p:spPr>
          <a:xfrm>
            <a:off x="1574250" y="1521050"/>
            <a:ext cx="5790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11" name="Google Shape;811;p78"/>
          <p:cNvPicPr preferRelativeResize="0"/>
          <p:nvPr/>
        </p:nvPicPr>
        <p:blipFill>
          <a:blip r:embed="rId4">
            <a:alphaModFix/>
          </a:blip>
          <a:stretch>
            <a:fillRect/>
          </a:stretch>
        </p:blipFill>
        <p:spPr>
          <a:xfrm>
            <a:off x="1469382" y="949200"/>
            <a:ext cx="683877" cy="538326"/>
          </a:xfrm>
          <a:prstGeom prst="rect">
            <a:avLst/>
          </a:prstGeom>
          <a:noFill/>
          <a:ln>
            <a:noFill/>
          </a:ln>
        </p:spPr>
      </p:pic>
      <p:pic>
        <p:nvPicPr>
          <p:cNvPr id="812" name="Google Shape;812;p78"/>
          <p:cNvPicPr preferRelativeResize="0"/>
          <p:nvPr/>
        </p:nvPicPr>
        <p:blipFill rotWithShape="1">
          <a:blip r:embed="rId5">
            <a:alphaModFix/>
          </a:blip>
          <a:srcRect l="49821" r="1971"/>
          <a:stretch/>
        </p:blipFill>
        <p:spPr>
          <a:xfrm>
            <a:off x="7279675" y="3513400"/>
            <a:ext cx="1225701" cy="1581150"/>
          </a:xfrm>
          <a:prstGeom prst="rect">
            <a:avLst/>
          </a:prstGeom>
          <a:noFill/>
          <a:ln>
            <a:noFill/>
          </a:ln>
        </p:spPr>
      </p:pic>
      <p:sp>
        <p:nvSpPr>
          <p:cNvPr id="813" name="Google Shape;813;p78"/>
          <p:cNvSpPr txBox="1"/>
          <p:nvPr/>
        </p:nvSpPr>
        <p:spPr>
          <a:xfrm>
            <a:off x="7279675" y="3156400"/>
            <a:ext cx="13332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solidFill>
                  <a:schemeClr val="dk2"/>
                </a:solidFill>
              </a:rPr>
              <a:t>** Actually more works are needed in a real thesis</a:t>
            </a:r>
            <a:endParaRPr sz="700">
              <a:solidFill>
                <a:schemeClr val="dk2"/>
              </a:solidFill>
            </a:endParaRPr>
          </a:p>
        </p:txBody>
      </p:sp>
      <p:sp>
        <p:nvSpPr>
          <p:cNvPr id="814" name="Google Shape;814;p78"/>
          <p:cNvSpPr/>
          <p:nvPr/>
        </p:nvSpPr>
        <p:spPr>
          <a:xfrm>
            <a:off x="2361350" y="1319000"/>
            <a:ext cx="3293100" cy="6699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1: </a:t>
            </a:r>
            <a:r>
              <a:rPr lang="en-GB"/>
              <a:t>Guided tour of a typical fMRI data folder in BIDS format.</a:t>
            </a:r>
            <a:endParaRPr sz="1200"/>
          </a:p>
        </p:txBody>
      </p:sp>
      <p:pic>
        <p:nvPicPr>
          <p:cNvPr id="815" name="Google Shape;815;p78"/>
          <p:cNvPicPr preferRelativeResize="0"/>
          <p:nvPr/>
        </p:nvPicPr>
        <p:blipFill>
          <a:blip r:embed="rId6">
            <a:alphaModFix/>
          </a:blip>
          <a:stretch>
            <a:fillRect/>
          </a:stretch>
        </p:blipFill>
        <p:spPr>
          <a:xfrm>
            <a:off x="5747375" y="1292350"/>
            <a:ext cx="578540" cy="723175"/>
          </a:xfrm>
          <a:prstGeom prst="rect">
            <a:avLst/>
          </a:prstGeom>
          <a:noFill/>
          <a:ln>
            <a:noFill/>
          </a:ln>
        </p:spPr>
      </p:pic>
      <p:sp>
        <p:nvSpPr>
          <p:cNvPr id="816" name="Google Shape;816;p78"/>
          <p:cNvSpPr/>
          <p:nvPr/>
        </p:nvSpPr>
        <p:spPr>
          <a:xfrm rot="5400000">
            <a:off x="3954200" y="2016575"/>
            <a:ext cx="2679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7" name="Google Shape;817;p78"/>
          <p:cNvSpPr/>
          <p:nvPr/>
        </p:nvSpPr>
        <p:spPr>
          <a:xfrm>
            <a:off x="2361350" y="2310050"/>
            <a:ext cx="3526200" cy="764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2: </a:t>
            </a:r>
            <a:r>
              <a:rPr lang="en-GB"/>
              <a:t>Learning the basic toolkit we have for fMRI preprocessing</a:t>
            </a:r>
            <a:endParaRPr sz="1200"/>
          </a:p>
        </p:txBody>
      </p:sp>
      <p:pic>
        <p:nvPicPr>
          <p:cNvPr id="818" name="Google Shape;818;p78"/>
          <p:cNvPicPr preferRelativeResize="0"/>
          <p:nvPr/>
        </p:nvPicPr>
        <p:blipFill>
          <a:blip r:embed="rId7">
            <a:alphaModFix/>
          </a:blip>
          <a:stretch>
            <a:fillRect/>
          </a:stretch>
        </p:blipFill>
        <p:spPr>
          <a:xfrm>
            <a:off x="6936525" y="2201513"/>
            <a:ext cx="1156913" cy="861900"/>
          </a:xfrm>
          <a:prstGeom prst="rect">
            <a:avLst/>
          </a:prstGeom>
          <a:noFill/>
          <a:ln>
            <a:noFill/>
          </a:ln>
        </p:spPr>
      </p:pic>
      <p:pic>
        <p:nvPicPr>
          <p:cNvPr id="819" name="Google Shape;819;p78"/>
          <p:cNvPicPr preferRelativeResize="0"/>
          <p:nvPr/>
        </p:nvPicPr>
        <p:blipFill>
          <a:blip r:embed="rId8">
            <a:alphaModFix/>
          </a:blip>
          <a:stretch>
            <a:fillRect/>
          </a:stretch>
        </p:blipFill>
        <p:spPr>
          <a:xfrm>
            <a:off x="5959075" y="2238781"/>
            <a:ext cx="905925" cy="787392"/>
          </a:xfrm>
          <a:prstGeom prst="rect">
            <a:avLst/>
          </a:prstGeom>
          <a:noFill/>
          <a:ln>
            <a:noFill/>
          </a:ln>
        </p:spPr>
      </p:pic>
      <p:pic>
        <p:nvPicPr>
          <p:cNvPr id="820" name="Google Shape;820;p78"/>
          <p:cNvPicPr preferRelativeResize="0"/>
          <p:nvPr/>
        </p:nvPicPr>
        <p:blipFill>
          <a:blip r:embed="rId9">
            <a:alphaModFix/>
          </a:blip>
          <a:stretch>
            <a:fillRect/>
          </a:stretch>
        </p:blipFill>
        <p:spPr>
          <a:xfrm>
            <a:off x="8164975" y="2250425"/>
            <a:ext cx="764101" cy="764101"/>
          </a:xfrm>
          <a:prstGeom prst="rect">
            <a:avLst/>
          </a:prstGeom>
          <a:noFill/>
          <a:ln>
            <a:noFill/>
          </a:ln>
        </p:spPr>
      </p:pic>
      <p:sp>
        <p:nvSpPr>
          <p:cNvPr id="821" name="Google Shape;821;p78"/>
          <p:cNvSpPr/>
          <p:nvPr/>
        </p:nvSpPr>
        <p:spPr>
          <a:xfrm rot="5400000">
            <a:off x="3954200" y="3120563"/>
            <a:ext cx="2679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2" name="Google Shape;822;p78"/>
          <p:cNvSpPr/>
          <p:nvPr/>
        </p:nvSpPr>
        <p:spPr>
          <a:xfrm>
            <a:off x="2361350" y="3432775"/>
            <a:ext cx="3526200" cy="764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3: </a:t>
            </a:r>
            <a:r>
              <a:rPr lang="en-GB"/>
              <a:t>Building up a simple preprocessing pipeline using FEAT GUI</a:t>
            </a:r>
            <a:endParaRPr sz="1200"/>
          </a:p>
        </p:txBody>
      </p:sp>
      <p:sp>
        <p:nvSpPr>
          <p:cNvPr id="823" name="Google Shape;823;p78"/>
          <p:cNvSpPr txBox="1"/>
          <p:nvPr/>
        </p:nvSpPr>
        <p:spPr>
          <a:xfrm rot="-1320717">
            <a:off x="4742263" y="1041242"/>
            <a:ext cx="4078176" cy="4617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solidFill>
                  <a:srgbClr val="FF0000"/>
                </a:solidFill>
              </a:rPr>
              <a:t>DONE!</a:t>
            </a:r>
            <a:endParaRPr sz="1800" b="1" dirty="0">
              <a:solidFill>
                <a:srgbClr val="FF0000"/>
              </a:solidFill>
            </a:endParaRPr>
          </a:p>
        </p:txBody>
      </p:sp>
      <p:sp>
        <p:nvSpPr>
          <p:cNvPr id="19" name="Google Shape;823;p78"/>
          <p:cNvSpPr txBox="1"/>
          <p:nvPr/>
        </p:nvSpPr>
        <p:spPr>
          <a:xfrm rot="-1320717">
            <a:off x="5005084" y="2161314"/>
            <a:ext cx="4078176" cy="4617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solidFill>
                  <a:srgbClr val="FF0000"/>
                </a:solidFill>
              </a:rPr>
              <a:t>DONE!</a:t>
            </a:r>
            <a:endParaRPr sz="1800" b="1" dirty="0">
              <a:solidFill>
                <a:srgbClr val="FF0000"/>
              </a:solidFill>
            </a:endParaRPr>
          </a:p>
        </p:txBody>
      </p:sp>
    </p:spTree>
    <p:extLst>
      <p:ext uri="{BB962C8B-B14F-4D97-AF65-F5344CB8AC3E}">
        <p14:creationId xmlns:p14="http://schemas.microsoft.com/office/powerpoint/2010/main" val="50298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26</a:t>
            </a:fld>
            <a:endParaRPr/>
          </a:p>
        </p:txBody>
      </p:sp>
      <p:sp>
        <p:nvSpPr>
          <p:cNvPr id="915" name="Google Shape;915;p90"/>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9: The FSL FEAT GUI</a:t>
            </a:r>
            <a:endParaRPr sz="1920" b="1" i="1"/>
          </a:p>
        </p:txBody>
      </p:sp>
      <p:pic>
        <p:nvPicPr>
          <p:cNvPr id="2" name="Picture 1"/>
          <p:cNvPicPr>
            <a:picLocks noChangeAspect="1"/>
          </p:cNvPicPr>
          <p:nvPr/>
        </p:nvPicPr>
        <p:blipFill>
          <a:blip r:embed="rId3"/>
          <a:stretch>
            <a:fillRect/>
          </a:stretch>
        </p:blipFill>
        <p:spPr>
          <a:xfrm>
            <a:off x="3483292" y="1278878"/>
            <a:ext cx="4676775" cy="3695700"/>
          </a:xfrm>
          <a:prstGeom prst="rect">
            <a:avLst/>
          </a:prstGeom>
        </p:spPr>
      </p:pic>
      <p:pic>
        <p:nvPicPr>
          <p:cNvPr id="3" name="Picture 2"/>
          <p:cNvPicPr>
            <a:picLocks noChangeAspect="1"/>
          </p:cNvPicPr>
          <p:nvPr/>
        </p:nvPicPr>
        <p:blipFill>
          <a:blip r:embed="rId4"/>
          <a:stretch>
            <a:fillRect/>
          </a:stretch>
        </p:blipFill>
        <p:spPr>
          <a:xfrm>
            <a:off x="799148" y="1130462"/>
            <a:ext cx="1389112" cy="3729555"/>
          </a:xfrm>
          <a:prstGeom prst="rect">
            <a:avLst/>
          </a:prstGeom>
        </p:spPr>
      </p:pic>
      <p:sp>
        <p:nvSpPr>
          <p:cNvPr id="6" name="Rectangle 5"/>
          <p:cNvSpPr/>
          <p:nvPr/>
        </p:nvSpPr>
        <p:spPr>
          <a:xfrm>
            <a:off x="692816" y="705535"/>
            <a:ext cx="7528331" cy="307777"/>
          </a:xfrm>
          <a:prstGeom prst="rect">
            <a:avLst/>
          </a:prstGeom>
        </p:spPr>
        <p:txBody>
          <a:bodyPr wrap="square">
            <a:spAutoFit/>
          </a:bodyPr>
          <a:lstStyle/>
          <a:p>
            <a:r>
              <a:rPr lang="en-US" b="1" dirty="0"/>
              <a:t>Open the FSL menu use the following command: </a:t>
            </a:r>
            <a:r>
              <a:rPr lang="en-US" b="1" dirty="0" err="1">
                <a:solidFill>
                  <a:srgbClr val="002060"/>
                </a:solidFill>
              </a:rPr>
              <a:t>fsl</a:t>
            </a:r>
            <a:endParaRPr lang="en-US" b="1" i="1" dirty="0">
              <a:solidFill>
                <a:srgbClr val="002060"/>
              </a:solidFill>
              <a:latin typeface="Consolas" panose="020B0609020204030204" pitchFamily="49"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27</a:t>
            </a:fld>
            <a:endParaRPr/>
          </a:p>
        </p:txBody>
      </p:sp>
      <p:sp>
        <p:nvSpPr>
          <p:cNvPr id="915" name="Google Shape;915;p90"/>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9: The FSL FEAT GUI</a:t>
            </a:r>
            <a:endParaRPr sz="1920" b="1" i="1"/>
          </a:p>
        </p:txBody>
      </p:sp>
      <p:pic>
        <p:nvPicPr>
          <p:cNvPr id="3" name="Picture 2"/>
          <p:cNvPicPr>
            <a:picLocks noChangeAspect="1"/>
          </p:cNvPicPr>
          <p:nvPr/>
        </p:nvPicPr>
        <p:blipFill>
          <a:blip r:embed="rId3"/>
          <a:stretch>
            <a:fillRect/>
          </a:stretch>
        </p:blipFill>
        <p:spPr>
          <a:xfrm>
            <a:off x="516255" y="861683"/>
            <a:ext cx="4667250" cy="3676650"/>
          </a:xfrm>
          <a:prstGeom prst="rect">
            <a:avLst/>
          </a:prstGeom>
        </p:spPr>
      </p:pic>
    </p:spTree>
    <p:extLst>
      <p:ext uri="{BB962C8B-B14F-4D97-AF65-F5344CB8AC3E}">
        <p14:creationId xmlns:p14="http://schemas.microsoft.com/office/powerpoint/2010/main" val="106924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28</a:t>
            </a:fld>
            <a:endParaRPr/>
          </a:p>
        </p:txBody>
      </p:sp>
      <p:sp>
        <p:nvSpPr>
          <p:cNvPr id="915" name="Google Shape;915;p90"/>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9: The FSL FEAT GUI</a:t>
            </a:r>
            <a:endParaRPr sz="1920" b="1" i="1"/>
          </a:p>
        </p:txBody>
      </p:sp>
      <p:pic>
        <p:nvPicPr>
          <p:cNvPr id="2" name="Picture 1"/>
          <p:cNvPicPr>
            <a:picLocks noChangeAspect="1"/>
          </p:cNvPicPr>
          <p:nvPr/>
        </p:nvPicPr>
        <p:blipFill>
          <a:blip r:embed="rId3"/>
          <a:stretch>
            <a:fillRect/>
          </a:stretch>
        </p:blipFill>
        <p:spPr>
          <a:xfrm>
            <a:off x="442912" y="856921"/>
            <a:ext cx="4676775" cy="3686175"/>
          </a:xfrm>
          <a:prstGeom prst="rect">
            <a:avLst/>
          </a:prstGeom>
        </p:spPr>
      </p:pic>
    </p:spTree>
    <p:extLst>
      <p:ext uri="{BB962C8B-B14F-4D97-AF65-F5344CB8AC3E}">
        <p14:creationId xmlns:p14="http://schemas.microsoft.com/office/powerpoint/2010/main" val="232481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29</a:t>
            </a:fld>
            <a:endParaRPr/>
          </a:p>
        </p:txBody>
      </p:sp>
      <p:sp>
        <p:nvSpPr>
          <p:cNvPr id="915" name="Google Shape;915;p90"/>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dirty="0"/>
              <a:t>Exercise 9: Read the FEAT report</a:t>
            </a:r>
            <a:endParaRPr sz="1920" b="1" i="1" dirty="0"/>
          </a:p>
        </p:txBody>
      </p:sp>
      <p:pic>
        <p:nvPicPr>
          <p:cNvPr id="3" name="Picture 2"/>
          <p:cNvPicPr>
            <a:picLocks noChangeAspect="1"/>
          </p:cNvPicPr>
          <p:nvPr/>
        </p:nvPicPr>
        <p:blipFill rotWithShape="1">
          <a:blip r:embed="rId3"/>
          <a:srcRect t="5883" b="3501"/>
          <a:stretch/>
        </p:blipFill>
        <p:spPr>
          <a:xfrm>
            <a:off x="311700" y="736800"/>
            <a:ext cx="7996238" cy="4067537"/>
          </a:xfrm>
          <a:prstGeom prst="rect">
            <a:avLst/>
          </a:prstGeom>
        </p:spPr>
      </p:pic>
      <p:sp>
        <p:nvSpPr>
          <p:cNvPr id="6" name="Rectangle 5"/>
          <p:cNvSpPr/>
          <p:nvPr/>
        </p:nvSpPr>
        <p:spPr>
          <a:xfrm>
            <a:off x="867927" y="1772335"/>
            <a:ext cx="7528331" cy="307777"/>
          </a:xfrm>
          <a:prstGeom prst="rect">
            <a:avLst/>
          </a:prstGeom>
        </p:spPr>
        <p:txBody>
          <a:bodyPr wrap="square">
            <a:spAutoFit/>
          </a:bodyPr>
          <a:lstStyle/>
          <a:p>
            <a:r>
              <a:rPr lang="en-US" b="1" dirty="0"/>
              <a:t>Find it under your fMRI folder: </a:t>
            </a:r>
            <a:r>
              <a:rPr lang="en-US" b="1" dirty="0" err="1"/>
              <a:t>func</a:t>
            </a:r>
            <a:r>
              <a:rPr lang="en-US" b="1" dirty="0"/>
              <a:t>/</a:t>
            </a:r>
            <a:r>
              <a:rPr lang="en-US" b="1" dirty="0" err="1"/>
              <a:t>fMRI_name.feat</a:t>
            </a:r>
            <a:r>
              <a:rPr lang="en-US" b="1" dirty="0"/>
              <a:t>/report.html</a:t>
            </a:r>
            <a:endParaRPr lang="en-US" b="1" i="1" dirty="0">
              <a:solidFill>
                <a:srgbClr val="002060"/>
              </a:solidFill>
              <a:latin typeface="Consolas" panose="020B0609020204030204" pitchFamily="49" charset="0"/>
            </a:endParaRPr>
          </a:p>
        </p:txBody>
      </p:sp>
    </p:spTree>
    <p:extLst>
      <p:ext uri="{BB962C8B-B14F-4D97-AF65-F5344CB8AC3E}">
        <p14:creationId xmlns:p14="http://schemas.microsoft.com/office/powerpoint/2010/main" val="423963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
        <p:nvSpPr>
          <p:cNvPr id="732" name="Google Shape;732;p71"/>
          <p:cNvSpPr txBox="1">
            <a:spLocks noGrp="1"/>
          </p:cNvSpPr>
          <p:nvPr>
            <p:ph type="title" idx="4294967295"/>
          </p:nvPr>
        </p:nvSpPr>
        <p:spPr>
          <a:xfrm>
            <a:off x="311700" y="245775"/>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Schedule of the tutorial:</a:t>
            </a:r>
            <a:endParaRPr sz="1920" b="1"/>
          </a:p>
        </p:txBody>
      </p:sp>
      <p:pic>
        <p:nvPicPr>
          <p:cNvPr id="733" name="Google Shape;733;p71"/>
          <p:cNvPicPr preferRelativeResize="0"/>
          <p:nvPr/>
        </p:nvPicPr>
        <p:blipFill>
          <a:blip r:embed="rId3">
            <a:alphaModFix/>
          </a:blip>
          <a:stretch>
            <a:fillRect/>
          </a:stretch>
        </p:blipFill>
        <p:spPr>
          <a:xfrm>
            <a:off x="241000" y="1078025"/>
            <a:ext cx="1333250" cy="1333250"/>
          </a:xfrm>
          <a:prstGeom prst="rect">
            <a:avLst/>
          </a:prstGeom>
          <a:noFill/>
          <a:ln>
            <a:noFill/>
          </a:ln>
        </p:spPr>
      </p:pic>
      <p:sp>
        <p:nvSpPr>
          <p:cNvPr id="734" name="Google Shape;734;p71"/>
          <p:cNvSpPr/>
          <p:nvPr/>
        </p:nvSpPr>
        <p:spPr>
          <a:xfrm>
            <a:off x="1574250" y="1521050"/>
            <a:ext cx="5790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35" name="Google Shape;735;p71"/>
          <p:cNvPicPr preferRelativeResize="0"/>
          <p:nvPr/>
        </p:nvPicPr>
        <p:blipFill>
          <a:blip r:embed="rId4">
            <a:alphaModFix/>
          </a:blip>
          <a:stretch>
            <a:fillRect/>
          </a:stretch>
        </p:blipFill>
        <p:spPr>
          <a:xfrm>
            <a:off x="1469382" y="949200"/>
            <a:ext cx="683877" cy="538326"/>
          </a:xfrm>
          <a:prstGeom prst="rect">
            <a:avLst/>
          </a:prstGeom>
          <a:noFill/>
          <a:ln>
            <a:noFill/>
          </a:ln>
        </p:spPr>
      </p:pic>
      <p:pic>
        <p:nvPicPr>
          <p:cNvPr id="736" name="Google Shape;736;p71"/>
          <p:cNvPicPr preferRelativeResize="0"/>
          <p:nvPr/>
        </p:nvPicPr>
        <p:blipFill rotWithShape="1">
          <a:blip r:embed="rId5">
            <a:alphaModFix/>
          </a:blip>
          <a:srcRect l="49821" r="1971"/>
          <a:stretch/>
        </p:blipFill>
        <p:spPr>
          <a:xfrm>
            <a:off x="7279675" y="3513400"/>
            <a:ext cx="1225701" cy="1581150"/>
          </a:xfrm>
          <a:prstGeom prst="rect">
            <a:avLst/>
          </a:prstGeom>
          <a:noFill/>
          <a:ln>
            <a:noFill/>
          </a:ln>
        </p:spPr>
      </p:pic>
      <p:sp>
        <p:nvSpPr>
          <p:cNvPr id="737" name="Google Shape;737;p71"/>
          <p:cNvSpPr txBox="1"/>
          <p:nvPr/>
        </p:nvSpPr>
        <p:spPr>
          <a:xfrm>
            <a:off x="7279675" y="3156400"/>
            <a:ext cx="13332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solidFill>
                  <a:schemeClr val="dk2"/>
                </a:solidFill>
              </a:rPr>
              <a:t>** Actually more works are needed in a real thesis</a:t>
            </a:r>
            <a:endParaRPr sz="700">
              <a:solidFill>
                <a:schemeClr val="dk2"/>
              </a:solidFill>
            </a:endParaRPr>
          </a:p>
        </p:txBody>
      </p:sp>
      <p:sp>
        <p:nvSpPr>
          <p:cNvPr id="738" name="Google Shape;738;p71"/>
          <p:cNvSpPr/>
          <p:nvPr/>
        </p:nvSpPr>
        <p:spPr>
          <a:xfrm>
            <a:off x="2361350" y="1319000"/>
            <a:ext cx="3293100" cy="6699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1: </a:t>
            </a:r>
            <a:r>
              <a:rPr lang="en-GB"/>
              <a:t>Guided tour of a typical fMRI data folder in BIDS format.</a:t>
            </a:r>
            <a:endParaRPr sz="1200"/>
          </a:p>
        </p:txBody>
      </p:sp>
      <p:pic>
        <p:nvPicPr>
          <p:cNvPr id="739" name="Google Shape;739;p71"/>
          <p:cNvPicPr preferRelativeResize="0"/>
          <p:nvPr/>
        </p:nvPicPr>
        <p:blipFill>
          <a:blip r:embed="rId6">
            <a:alphaModFix/>
          </a:blip>
          <a:stretch>
            <a:fillRect/>
          </a:stretch>
        </p:blipFill>
        <p:spPr>
          <a:xfrm>
            <a:off x="5747375" y="1292350"/>
            <a:ext cx="578540" cy="723175"/>
          </a:xfrm>
          <a:prstGeom prst="rect">
            <a:avLst/>
          </a:prstGeom>
          <a:noFill/>
          <a:ln>
            <a:noFill/>
          </a:ln>
        </p:spPr>
      </p:pic>
      <p:sp>
        <p:nvSpPr>
          <p:cNvPr id="740" name="Google Shape;740;p71"/>
          <p:cNvSpPr/>
          <p:nvPr/>
        </p:nvSpPr>
        <p:spPr>
          <a:xfrm rot="5400000">
            <a:off x="3954200" y="2016575"/>
            <a:ext cx="2679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1" name="Google Shape;741;p71"/>
          <p:cNvSpPr/>
          <p:nvPr/>
        </p:nvSpPr>
        <p:spPr>
          <a:xfrm>
            <a:off x="2361350" y="2310050"/>
            <a:ext cx="3526200" cy="764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2: </a:t>
            </a:r>
            <a:r>
              <a:rPr lang="en-GB"/>
              <a:t>Learning the basic toolkit we have for fMRI preprocessing</a:t>
            </a:r>
            <a:endParaRPr sz="1200"/>
          </a:p>
        </p:txBody>
      </p:sp>
      <p:pic>
        <p:nvPicPr>
          <p:cNvPr id="742" name="Google Shape;742;p71"/>
          <p:cNvPicPr preferRelativeResize="0"/>
          <p:nvPr/>
        </p:nvPicPr>
        <p:blipFill>
          <a:blip r:embed="rId7">
            <a:alphaModFix/>
          </a:blip>
          <a:stretch>
            <a:fillRect/>
          </a:stretch>
        </p:blipFill>
        <p:spPr>
          <a:xfrm>
            <a:off x="6936525" y="2201513"/>
            <a:ext cx="1156913" cy="861900"/>
          </a:xfrm>
          <a:prstGeom prst="rect">
            <a:avLst/>
          </a:prstGeom>
          <a:noFill/>
          <a:ln>
            <a:noFill/>
          </a:ln>
        </p:spPr>
      </p:pic>
      <p:pic>
        <p:nvPicPr>
          <p:cNvPr id="743" name="Google Shape;743;p71"/>
          <p:cNvPicPr preferRelativeResize="0"/>
          <p:nvPr/>
        </p:nvPicPr>
        <p:blipFill>
          <a:blip r:embed="rId8">
            <a:alphaModFix/>
          </a:blip>
          <a:stretch>
            <a:fillRect/>
          </a:stretch>
        </p:blipFill>
        <p:spPr>
          <a:xfrm>
            <a:off x="5959075" y="2238781"/>
            <a:ext cx="905925" cy="787392"/>
          </a:xfrm>
          <a:prstGeom prst="rect">
            <a:avLst/>
          </a:prstGeom>
          <a:noFill/>
          <a:ln>
            <a:noFill/>
          </a:ln>
        </p:spPr>
      </p:pic>
      <p:pic>
        <p:nvPicPr>
          <p:cNvPr id="744" name="Google Shape;744;p71"/>
          <p:cNvPicPr preferRelativeResize="0"/>
          <p:nvPr/>
        </p:nvPicPr>
        <p:blipFill>
          <a:blip r:embed="rId9">
            <a:alphaModFix/>
          </a:blip>
          <a:stretch>
            <a:fillRect/>
          </a:stretch>
        </p:blipFill>
        <p:spPr>
          <a:xfrm>
            <a:off x="8164975" y="2250425"/>
            <a:ext cx="764101" cy="764101"/>
          </a:xfrm>
          <a:prstGeom prst="rect">
            <a:avLst/>
          </a:prstGeom>
          <a:noFill/>
          <a:ln>
            <a:noFill/>
          </a:ln>
        </p:spPr>
      </p:pic>
      <p:sp>
        <p:nvSpPr>
          <p:cNvPr id="745" name="Google Shape;745;p71"/>
          <p:cNvSpPr/>
          <p:nvPr/>
        </p:nvSpPr>
        <p:spPr>
          <a:xfrm rot="5400000">
            <a:off x="3954200" y="3120563"/>
            <a:ext cx="2679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6" name="Google Shape;746;p71"/>
          <p:cNvSpPr/>
          <p:nvPr/>
        </p:nvSpPr>
        <p:spPr>
          <a:xfrm>
            <a:off x="2361350" y="3432775"/>
            <a:ext cx="3526200" cy="764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3: </a:t>
            </a:r>
            <a:r>
              <a:rPr lang="en-GB"/>
              <a:t>Building up a simple preprocessing pipeline using FEAT GUI</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30</a:t>
            </a:fld>
            <a:endParaRPr/>
          </a:p>
        </p:txBody>
      </p:sp>
      <p:sp>
        <p:nvSpPr>
          <p:cNvPr id="915" name="Google Shape;915;p90"/>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dirty="0"/>
              <a:t>Exercise 9: Read the FEAT report – Registration to standard space</a:t>
            </a:r>
            <a:endParaRPr sz="1920" b="1" i="1" dirty="0"/>
          </a:p>
        </p:txBody>
      </p:sp>
      <p:pic>
        <p:nvPicPr>
          <p:cNvPr id="2" name="Picture 1"/>
          <p:cNvPicPr>
            <a:picLocks noChangeAspect="1"/>
          </p:cNvPicPr>
          <p:nvPr/>
        </p:nvPicPr>
        <p:blipFill>
          <a:blip r:embed="rId3"/>
          <a:stretch>
            <a:fillRect/>
          </a:stretch>
        </p:blipFill>
        <p:spPr>
          <a:xfrm>
            <a:off x="1" y="1400713"/>
            <a:ext cx="9144000" cy="2028286"/>
          </a:xfrm>
          <a:prstGeom prst="rect">
            <a:avLst/>
          </a:prstGeom>
        </p:spPr>
      </p:pic>
    </p:spTree>
    <p:extLst>
      <p:ext uri="{BB962C8B-B14F-4D97-AF65-F5344CB8AC3E}">
        <p14:creationId xmlns:p14="http://schemas.microsoft.com/office/powerpoint/2010/main" val="2018735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31</a:t>
            </a:fld>
            <a:endParaRPr/>
          </a:p>
        </p:txBody>
      </p:sp>
      <p:sp>
        <p:nvSpPr>
          <p:cNvPr id="915" name="Google Shape;915;p90"/>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dirty="0"/>
              <a:t>Exercise 9: Read the FEAT report – </a:t>
            </a:r>
            <a:r>
              <a:rPr lang="en-GB" sz="1920" b="1" dirty="0" err="1"/>
              <a:t>Prestats</a:t>
            </a:r>
            <a:r>
              <a:rPr lang="en-GB" sz="1920" b="1" dirty="0"/>
              <a:t> motion correction report</a:t>
            </a:r>
            <a:endParaRPr sz="1920" b="1" i="1" dirty="0"/>
          </a:p>
        </p:txBody>
      </p:sp>
      <p:pic>
        <p:nvPicPr>
          <p:cNvPr id="3" name="Picture 2"/>
          <p:cNvPicPr>
            <a:picLocks noChangeAspect="1"/>
          </p:cNvPicPr>
          <p:nvPr/>
        </p:nvPicPr>
        <p:blipFill>
          <a:blip r:embed="rId3"/>
          <a:stretch>
            <a:fillRect/>
          </a:stretch>
        </p:blipFill>
        <p:spPr>
          <a:xfrm>
            <a:off x="311700" y="736800"/>
            <a:ext cx="5363318" cy="4270057"/>
          </a:xfrm>
          <a:prstGeom prst="rect">
            <a:avLst/>
          </a:prstGeom>
        </p:spPr>
      </p:pic>
    </p:spTree>
    <p:extLst>
      <p:ext uri="{BB962C8B-B14F-4D97-AF65-F5344CB8AC3E}">
        <p14:creationId xmlns:p14="http://schemas.microsoft.com/office/powerpoint/2010/main" val="1203900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32</a:t>
            </a:fld>
            <a:endParaRPr/>
          </a:p>
        </p:txBody>
      </p:sp>
      <p:sp>
        <p:nvSpPr>
          <p:cNvPr id="808" name="Google Shape;808;p78"/>
          <p:cNvSpPr txBox="1">
            <a:spLocks noGrp="1"/>
          </p:cNvSpPr>
          <p:nvPr>
            <p:ph type="title" idx="4294967295"/>
          </p:nvPr>
        </p:nvSpPr>
        <p:spPr>
          <a:xfrm>
            <a:off x="311700" y="245775"/>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Schedule of the tutorial:</a:t>
            </a:r>
            <a:endParaRPr sz="1920" b="1"/>
          </a:p>
        </p:txBody>
      </p:sp>
      <p:pic>
        <p:nvPicPr>
          <p:cNvPr id="809" name="Google Shape;809;p78"/>
          <p:cNvPicPr preferRelativeResize="0"/>
          <p:nvPr/>
        </p:nvPicPr>
        <p:blipFill>
          <a:blip r:embed="rId3">
            <a:alphaModFix/>
          </a:blip>
          <a:stretch>
            <a:fillRect/>
          </a:stretch>
        </p:blipFill>
        <p:spPr>
          <a:xfrm>
            <a:off x="241000" y="1078025"/>
            <a:ext cx="1333250" cy="1333250"/>
          </a:xfrm>
          <a:prstGeom prst="rect">
            <a:avLst/>
          </a:prstGeom>
          <a:noFill/>
          <a:ln>
            <a:noFill/>
          </a:ln>
        </p:spPr>
      </p:pic>
      <p:sp>
        <p:nvSpPr>
          <p:cNvPr id="810" name="Google Shape;810;p78"/>
          <p:cNvSpPr/>
          <p:nvPr/>
        </p:nvSpPr>
        <p:spPr>
          <a:xfrm>
            <a:off x="1574250" y="1521050"/>
            <a:ext cx="5790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11" name="Google Shape;811;p78"/>
          <p:cNvPicPr preferRelativeResize="0"/>
          <p:nvPr/>
        </p:nvPicPr>
        <p:blipFill>
          <a:blip r:embed="rId4">
            <a:alphaModFix/>
          </a:blip>
          <a:stretch>
            <a:fillRect/>
          </a:stretch>
        </p:blipFill>
        <p:spPr>
          <a:xfrm>
            <a:off x="1469382" y="949200"/>
            <a:ext cx="683877" cy="538326"/>
          </a:xfrm>
          <a:prstGeom prst="rect">
            <a:avLst/>
          </a:prstGeom>
          <a:noFill/>
          <a:ln>
            <a:noFill/>
          </a:ln>
        </p:spPr>
      </p:pic>
      <p:pic>
        <p:nvPicPr>
          <p:cNvPr id="812" name="Google Shape;812;p78"/>
          <p:cNvPicPr preferRelativeResize="0"/>
          <p:nvPr/>
        </p:nvPicPr>
        <p:blipFill rotWithShape="1">
          <a:blip r:embed="rId5">
            <a:alphaModFix/>
          </a:blip>
          <a:srcRect l="49821" r="1971"/>
          <a:stretch/>
        </p:blipFill>
        <p:spPr>
          <a:xfrm>
            <a:off x="7279675" y="3513400"/>
            <a:ext cx="1225701" cy="1581150"/>
          </a:xfrm>
          <a:prstGeom prst="rect">
            <a:avLst/>
          </a:prstGeom>
          <a:noFill/>
          <a:ln>
            <a:noFill/>
          </a:ln>
        </p:spPr>
      </p:pic>
      <p:sp>
        <p:nvSpPr>
          <p:cNvPr id="813" name="Google Shape;813;p78"/>
          <p:cNvSpPr txBox="1"/>
          <p:nvPr/>
        </p:nvSpPr>
        <p:spPr>
          <a:xfrm>
            <a:off x="7279675" y="3156400"/>
            <a:ext cx="13332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solidFill>
                  <a:schemeClr val="dk2"/>
                </a:solidFill>
              </a:rPr>
              <a:t>** Actually more works are needed in a real thesis</a:t>
            </a:r>
            <a:endParaRPr sz="700">
              <a:solidFill>
                <a:schemeClr val="dk2"/>
              </a:solidFill>
            </a:endParaRPr>
          </a:p>
        </p:txBody>
      </p:sp>
      <p:sp>
        <p:nvSpPr>
          <p:cNvPr id="814" name="Google Shape;814;p78"/>
          <p:cNvSpPr/>
          <p:nvPr/>
        </p:nvSpPr>
        <p:spPr>
          <a:xfrm>
            <a:off x="2361350" y="1319000"/>
            <a:ext cx="3293100" cy="6699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1: </a:t>
            </a:r>
            <a:r>
              <a:rPr lang="en-GB"/>
              <a:t>Guided tour of a typical fMRI data folder in BIDS format.</a:t>
            </a:r>
            <a:endParaRPr sz="1200"/>
          </a:p>
        </p:txBody>
      </p:sp>
      <p:pic>
        <p:nvPicPr>
          <p:cNvPr id="815" name="Google Shape;815;p78"/>
          <p:cNvPicPr preferRelativeResize="0"/>
          <p:nvPr/>
        </p:nvPicPr>
        <p:blipFill>
          <a:blip r:embed="rId6">
            <a:alphaModFix/>
          </a:blip>
          <a:stretch>
            <a:fillRect/>
          </a:stretch>
        </p:blipFill>
        <p:spPr>
          <a:xfrm>
            <a:off x="5747375" y="1292350"/>
            <a:ext cx="578540" cy="723175"/>
          </a:xfrm>
          <a:prstGeom prst="rect">
            <a:avLst/>
          </a:prstGeom>
          <a:noFill/>
          <a:ln>
            <a:noFill/>
          </a:ln>
        </p:spPr>
      </p:pic>
      <p:sp>
        <p:nvSpPr>
          <p:cNvPr id="816" name="Google Shape;816;p78"/>
          <p:cNvSpPr/>
          <p:nvPr/>
        </p:nvSpPr>
        <p:spPr>
          <a:xfrm rot="5400000">
            <a:off x="3954200" y="2016575"/>
            <a:ext cx="2679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7" name="Google Shape;817;p78"/>
          <p:cNvSpPr/>
          <p:nvPr/>
        </p:nvSpPr>
        <p:spPr>
          <a:xfrm>
            <a:off x="2361350" y="2310050"/>
            <a:ext cx="3526200" cy="764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2: </a:t>
            </a:r>
            <a:r>
              <a:rPr lang="en-GB"/>
              <a:t>Learning the basic toolkit we have for fMRI preprocessing</a:t>
            </a:r>
            <a:endParaRPr sz="1200"/>
          </a:p>
        </p:txBody>
      </p:sp>
      <p:pic>
        <p:nvPicPr>
          <p:cNvPr id="818" name="Google Shape;818;p78"/>
          <p:cNvPicPr preferRelativeResize="0"/>
          <p:nvPr/>
        </p:nvPicPr>
        <p:blipFill>
          <a:blip r:embed="rId7">
            <a:alphaModFix/>
          </a:blip>
          <a:stretch>
            <a:fillRect/>
          </a:stretch>
        </p:blipFill>
        <p:spPr>
          <a:xfrm>
            <a:off x="6936525" y="2201513"/>
            <a:ext cx="1156913" cy="861900"/>
          </a:xfrm>
          <a:prstGeom prst="rect">
            <a:avLst/>
          </a:prstGeom>
          <a:noFill/>
          <a:ln>
            <a:noFill/>
          </a:ln>
        </p:spPr>
      </p:pic>
      <p:pic>
        <p:nvPicPr>
          <p:cNvPr id="819" name="Google Shape;819;p78"/>
          <p:cNvPicPr preferRelativeResize="0"/>
          <p:nvPr/>
        </p:nvPicPr>
        <p:blipFill>
          <a:blip r:embed="rId8">
            <a:alphaModFix/>
          </a:blip>
          <a:stretch>
            <a:fillRect/>
          </a:stretch>
        </p:blipFill>
        <p:spPr>
          <a:xfrm>
            <a:off x="5959075" y="2238781"/>
            <a:ext cx="905925" cy="787392"/>
          </a:xfrm>
          <a:prstGeom prst="rect">
            <a:avLst/>
          </a:prstGeom>
          <a:noFill/>
          <a:ln>
            <a:noFill/>
          </a:ln>
        </p:spPr>
      </p:pic>
      <p:pic>
        <p:nvPicPr>
          <p:cNvPr id="820" name="Google Shape;820;p78"/>
          <p:cNvPicPr preferRelativeResize="0"/>
          <p:nvPr/>
        </p:nvPicPr>
        <p:blipFill>
          <a:blip r:embed="rId9">
            <a:alphaModFix/>
          </a:blip>
          <a:stretch>
            <a:fillRect/>
          </a:stretch>
        </p:blipFill>
        <p:spPr>
          <a:xfrm>
            <a:off x="8164975" y="2250425"/>
            <a:ext cx="764101" cy="764101"/>
          </a:xfrm>
          <a:prstGeom prst="rect">
            <a:avLst/>
          </a:prstGeom>
          <a:noFill/>
          <a:ln>
            <a:noFill/>
          </a:ln>
        </p:spPr>
      </p:pic>
      <p:sp>
        <p:nvSpPr>
          <p:cNvPr id="821" name="Google Shape;821;p78"/>
          <p:cNvSpPr/>
          <p:nvPr/>
        </p:nvSpPr>
        <p:spPr>
          <a:xfrm rot="5400000">
            <a:off x="3954200" y="3120563"/>
            <a:ext cx="267900" cy="2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2" name="Google Shape;822;p78"/>
          <p:cNvSpPr/>
          <p:nvPr/>
        </p:nvSpPr>
        <p:spPr>
          <a:xfrm>
            <a:off x="2361350" y="3432775"/>
            <a:ext cx="3526200" cy="764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Topic 3: </a:t>
            </a:r>
            <a:r>
              <a:rPr lang="en-GB"/>
              <a:t>Building up a simple preprocessing pipeline using FEAT GUI</a:t>
            </a:r>
            <a:endParaRPr sz="1200"/>
          </a:p>
        </p:txBody>
      </p:sp>
      <p:sp>
        <p:nvSpPr>
          <p:cNvPr id="823" name="Google Shape;823;p78"/>
          <p:cNvSpPr txBox="1"/>
          <p:nvPr/>
        </p:nvSpPr>
        <p:spPr>
          <a:xfrm rot="-1320717">
            <a:off x="4742263" y="1041242"/>
            <a:ext cx="4078176" cy="4617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solidFill>
                  <a:srgbClr val="FF0000"/>
                </a:solidFill>
              </a:rPr>
              <a:t>DONE!</a:t>
            </a:r>
            <a:endParaRPr sz="1800" b="1" dirty="0">
              <a:solidFill>
                <a:srgbClr val="FF0000"/>
              </a:solidFill>
            </a:endParaRPr>
          </a:p>
        </p:txBody>
      </p:sp>
      <p:sp>
        <p:nvSpPr>
          <p:cNvPr id="19" name="Google Shape;823;p78"/>
          <p:cNvSpPr txBox="1"/>
          <p:nvPr/>
        </p:nvSpPr>
        <p:spPr>
          <a:xfrm rot="-1320717">
            <a:off x="5005084" y="2161314"/>
            <a:ext cx="4078176" cy="4617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solidFill>
                  <a:srgbClr val="FF0000"/>
                </a:solidFill>
              </a:rPr>
              <a:t>DONE!</a:t>
            </a:r>
            <a:endParaRPr sz="1800" b="1" dirty="0">
              <a:solidFill>
                <a:srgbClr val="FF0000"/>
              </a:solidFill>
            </a:endParaRPr>
          </a:p>
        </p:txBody>
      </p:sp>
      <p:sp>
        <p:nvSpPr>
          <p:cNvPr id="20" name="Google Shape;823;p78"/>
          <p:cNvSpPr txBox="1"/>
          <p:nvPr/>
        </p:nvSpPr>
        <p:spPr>
          <a:xfrm rot="-1320717">
            <a:off x="5224080" y="3234538"/>
            <a:ext cx="4078176" cy="4617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solidFill>
                  <a:srgbClr val="FF0000"/>
                </a:solidFill>
              </a:rPr>
              <a:t>DONE!</a:t>
            </a:r>
            <a:endParaRPr sz="1800" b="1" dirty="0">
              <a:solidFill>
                <a:srgbClr val="FF0000"/>
              </a:solidFill>
            </a:endParaRPr>
          </a:p>
        </p:txBody>
      </p:sp>
    </p:spTree>
    <p:extLst>
      <p:ext uri="{BB962C8B-B14F-4D97-AF65-F5344CB8AC3E}">
        <p14:creationId xmlns:p14="http://schemas.microsoft.com/office/powerpoint/2010/main" val="222524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sp>
        <p:nvSpPr>
          <p:cNvPr id="752" name="Google Shape;752;p72"/>
          <p:cNvSpPr txBox="1">
            <a:spLocks noGrp="1"/>
          </p:cNvSpPr>
          <p:nvPr>
            <p:ph type="title" idx="4294967295"/>
          </p:nvPr>
        </p:nvSpPr>
        <p:spPr>
          <a:xfrm>
            <a:off x="311700" y="132575"/>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1: The Brain Imaging Data Structure (BIDS) format</a:t>
            </a:r>
            <a:endParaRPr sz="1920" b="1"/>
          </a:p>
        </p:txBody>
      </p:sp>
      <p:pic>
        <p:nvPicPr>
          <p:cNvPr id="753" name="Google Shape;753;p72"/>
          <p:cNvPicPr preferRelativeResize="0"/>
          <p:nvPr/>
        </p:nvPicPr>
        <p:blipFill>
          <a:blip r:embed="rId3">
            <a:alphaModFix/>
          </a:blip>
          <a:stretch>
            <a:fillRect/>
          </a:stretch>
        </p:blipFill>
        <p:spPr>
          <a:xfrm>
            <a:off x="793225" y="713425"/>
            <a:ext cx="7062226" cy="3547275"/>
          </a:xfrm>
          <a:prstGeom prst="rect">
            <a:avLst/>
          </a:prstGeom>
          <a:noFill/>
          <a:ln>
            <a:noFill/>
          </a:ln>
        </p:spPr>
      </p:pic>
      <p:sp>
        <p:nvSpPr>
          <p:cNvPr id="754" name="Google Shape;754;p72"/>
          <p:cNvSpPr txBox="1"/>
          <p:nvPr/>
        </p:nvSpPr>
        <p:spPr>
          <a:xfrm>
            <a:off x="1101650" y="3194000"/>
            <a:ext cx="7666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2"/>
              </a:solidFill>
            </a:endParaRPr>
          </a:p>
        </p:txBody>
      </p:sp>
      <p:sp>
        <p:nvSpPr>
          <p:cNvPr id="755" name="Google Shape;755;p72"/>
          <p:cNvSpPr txBox="1"/>
          <p:nvPr/>
        </p:nvSpPr>
        <p:spPr>
          <a:xfrm>
            <a:off x="826513" y="4310300"/>
            <a:ext cx="7356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2"/>
                </a:solidFill>
              </a:rPr>
              <a:t>To-dos: Within the Checkerboard Task Demonstration Dataset  </a:t>
            </a:r>
            <a:endParaRPr sz="1100" b="1">
              <a:solidFill>
                <a:schemeClr val="dk2"/>
              </a:solidFill>
            </a:endParaRPr>
          </a:p>
          <a:p>
            <a:pPr marL="457200" lvl="0" indent="-298450" algn="l" rtl="0">
              <a:spcBef>
                <a:spcPts val="0"/>
              </a:spcBef>
              <a:spcAft>
                <a:spcPts val="0"/>
              </a:spcAft>
              <a:buClr>
                <a:schemeClr val="dk2"/>
              </a:buClr>
              <a:buSzPts val="1100"/>
              <a:buAutoNum type="arabicPeriod"/>
            </a:pPr>
            <a:r>
              <a:rPr lang="en-GB" sz="1100">
                <a:solidFill>
                  <a:schemeClr val="dk2"/>
                </a:solidFill>
              </a:rPr>
              <a:t>What is the age and sex of participant sub-02?</a:t>
            </a:r>
            <a:endParaRPr sz="1100">
              <a:solidFill>
                <a:schemeClr val="dk2"/>
              </a:solidFill>
            </a:endParaRPr>
          </a:p>
          <a:p>
            <a:pPr marL="457200" lvl="0" indent="-298450" algn="l" rtl="0">
              <a:spcBef>
                <a:spcPts val="0"/>
              </a:spcBef>
              <a:spcAft>
                <a:spcPts val="0"/>
              </a:spcAft>
              <a:buClr>
                <a:schemeClr val="dk2"/>
              </a:buClr>
              <a:buSzPts val="1100"/>
              <a:buAutoNum type="arabicPeriod"/>
            </a:pPr>
            <a:r>
              <a:rPr lang="en-GB" sz="1100">
                <a:solidFill>
                  <a:schemeClr val="dk2"/>
                </a:solidFill>
              </a:rPr>
              <a:t>What was the manufacturer of the MRI scanner they used in the study? What was the field strength?</a:t>
            </a:r>
            <a:endParaRPr sz="1100">
              <a:solidFill>
                <a:schemeClr val="dk2"/>
              </a:solidFill>
            </a:endParaRPr>
          </a:p>
          <a:p>
            <a:pPr marL="457200" lvl="0" indent="-298450" algn="l" rtl="0">
              <a:spcBef>
                <a:spcPts val="0"/>
              </a:spcBef>
              <a:spcAft>
                <a:spcPts val="0"/>
              </a:spcAft>
              <a:buClr>
                <a:schemeClr val="dk2"/>
              </a:buClr>
              <a:buSzPts val="1100"/>
              <a:buAutoNum type="arabicPeriod"/>
            </a:pPr>
            <a:r>
              <a:rPr lang="en-GB" sz="1100">
                <a:solidFill>
                  <a:schemeClr val="dk2"/>
                </a:solidFill>
              </a:rPr>
              <a:t>What is the TR of the fMRI data?</a:t>
            </a:r>
            <a:endParaRPr sz="1100">
              <a:solidFill>
                <a:schemeClr val="dk2"/>
              </a:solidFill>
            </a:endParaRPr>
          </a:p>
        </p:txBody>
      </p:sp>
      <p:sp>
        <p:nvSpPr>
          <p:cNvPr id="756" name="Google Shape;756;p72"/>
          <p:cNvSpPr txBox="1"/>
          <p:nvPr/>
        </p:nvSpPr>
        <p:spPr>
          <a:xfrm>
            <a:off x="3670950" y="919275"/>
            <a:ext cx="180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Demographics</a:t>
            </a:r>
            <a:endParaRPr sz="1100">
              <a:solidFill>
                <a:schemeClr val="lt1"/>
              </a:solidFill>
            </a:endParaRPr>
          </a:p>
        </p:txBody>
      </p:sp>
      <p:sp>
        <p:nvSpPr>
          <p:cNvPr id="757" name="Google Shape;757;p72"/>
          <p:cNvSpPr txBox="1"/>
          <p:nvPr/>
        </p:nvSpPr>
        <p:spPr>
          <a:xfrm>
            <a:off x="4572000" y="1339013"/>
            <a:ext cx="180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T1w data</a:t>
            </a:r>
            <a:endParaRPr sz="1100">
              <a:solidFill>
                <a:schemeClr val="lt1"/>
              </a:solidFill>
            </a:endParaRPr>
          </a:p>
        </p:txBody>
      </p:sp>
      <p:sp>
        <p:nvSpPr>
          <p:cNvPr id="758" name="Google Shape;758;p72"/>
          <p:cNvSpPr txBox="1"/>
          <p:nvPr/>
        </p:nvSpPr>
        <p:spPr>
          <a:xfrm>
            <a:off x="4572000" y="1722300"/>
            <a:ext cx="180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fMRI data</a:t>
            </a:r>
            <a:endParaRPr sz="1100">
              <a:solidFill>
                <a:schemeClr val="lt1"/>
              </a:solidFill>
            </a:endParaRPr>
          </a:p>
        </p:txBody>
      </p:sp>
      <p:sp>
        <p:nvSpPr>
          <p:cNvPr id="759" name="Google Shape;759;p72"/>
          <p:cNvSpPr txBox="1"/>
          <p:nvPr/>
        </p:nvSpPr>
        <p:spPr>
          <a:xfrm>
            <a:off x="4220450" y="1103600"/>
            <a:ext cx="180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Subject ID</a:t>
            </a:r>
            <a:endParaRPr sz="1100">
              <a:solidFill>
                <a:schemeClr val="lt1"/>
              </a:solidFill>
            </a:endParaRPr>
          </a:p>
        </p:txBody>
      </p:sp>
      <p:sp>
        <p:nvSpPr>
          <p:cNvPr id="760" name="Google Shape;760;p72"/>
          <p:cNvSpPr txBox="1"/>
          <p:nvPr/>
        </p:nvSpPr>
        <p:spPr>
          <a:xfrm>
            <a:off x="4499050" y="2677025"/>
            <a:ext cx="180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Other MRI data</a:t>
            </a:r>
            <a:endParaRPr sz="11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
        <p:nvSpPr>
          <p:cNvPr id="766" name="Google Shape;766;p73"/>
          <p:cNvSpPr txBox="1">
            <a:spLocks noGrp="1"/>
          </p:cNvSpPr>
          <p:nvPr>
            <p:ph type="title" idx="4294967295"/>
          </p:nvPr>
        </p:nvSpPr>
        <p:spPr>
          <a:xfrm>
            <a:off x="311700" y="132575"/>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2.1 : Inspect the fMRI data: sub-02 task-checker run-01 BOLD</a:t>
            </a:r>
            <a:endParaRPr sz="1920" b="1"/>
          </a:p>
        </p:txBody>
      </p:sp>
      <p:sp>
        <p:nvSpPr>
          <p:cNvPr id="767" name="Google Shape;767;p73"/>
          <p:cNvSpPr txBox="1"/>
          <p:nvPr/>
        </p:nvSpPr>
        <p:spPr>
          <a:xfrm>
            <a:off x="4295370" y="1008700"/>
            <a:ext cx="4666200" cy="269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dirty="0">
                <a:solidFill>
                  <a:schemeClr val="dk2"/>
                </a:solidFill>
              </a:rPr>
              <a:t>To-dos: Use </a:t>
            </a:r>
            <a:r>
              <a:rPr lang="en-GB" sz="1100" b="1" dirty="0" err="1">
                <a:solidFill>
                  <a:schemeClr val="dk2"/>
                </a:solidFill>
              </a:rPr>
              <a:t>fslinfo</a:t>
            </a:r>
            <a:r>
              <a:rPr lang="en-GB" sz="1100" b="1" dirty="0">
                <a:solidFill>
                  <a:schemeClr val="dk2"/>
                </a:solidFill>
              </a:rPr>
              <a:t> command to inspect the following acquisition parameters:</a:t>
            </a:r>
            <a:endParaRPr sz="1100" b="1" dirty="0">
              <a:solidFill>
                <a:schemeClr val="dk2"/>
              </a:solidFill>
            </a:endParaRPr>
          </a:p>
          <a:p>
            <a:pPr marL="457200" lvl="0" indent="-298450" algn="l" rtl="0">
              <a:spcBef>
                <a:spcPts val="0"/>
              </a:spcBef>
              <a:spcAft>
                <a:spcPts val="0"/>
              </a:spcAft>
              <a:buClr>
                <a:schemeClr val="dk2"/>
              </a:buClr>
              <a:buSzPts val="1100"/>
              <a:buAutoNum type="arabicPeriod"/>
            </a:pPr>
            <a:r>
              <a:rPr lang="en-GB" sz="1100" dirty="0">
                <a:solidFill>
                  <a:schemeClr val="dk2"/>
                </a:solidFill>
              </a:rPr>
              <a:t>Field of view (dim1-3)</a:t>
            </a:r>
            <a:endParaRPr sz="1100" dirty="0">
              <a:solidFill>
                <a:schemeClr val="dk2"/>
              </a:solidFill>
            </a:endParaRPr>
          </a:p>
          <a:p>
            <a:pPr marL="457200" lvl="0" indent="-298450" algn="l" rtl="0">
              <a:spcBef>
                <a:spcPts val="0"/>
              </a:spcBef>
              <a:spcAft>
                <a:spcPts val="0"/>
              </a:spcAft>
              <a:buClr>
                <a:schemeClr val="dk2"/>
              </a:buClr>
              <a:buSzPts val="1100"/>
              <a:buAutoNum type="arabicPeriod"/>
            </a:pPr>
            <a:r>
              <a:rPr lang="en-GB" sz="1100" dirty="0">
                <a:solidFill>
                  <a:schemeClr val="dk2"/>
                </a:solidFill>
              </a:rPr>
              <a:t>Spatial resolution (pixdim1-3)</a:t>
            </a:r>
            <a:endParaRPr sz="1100" dirty="0">
              <a:solidFill>
                <a:schemeClr val="dk2"/>
              </a:solidFill>
            </a:endParaRPr>
          </a:p>
          <a:p>
            <a:pPr marL="457200" lvl="0" indent="-298450" algn="l" rtl="0">
              <a:spcBef>
                <a:spcPts val="0"/>
              </a:spcBef>
              <a:spcAft>
                <a:spcPts val="0"/>
              </a:spcAft>
              <a:buClr>
                <a:schemeClr val="dk2"/>
              </a:buClr>
              <a:buSzPts val="1100"/>
              <a:buAutoNum type="arabicPeriod"/>
            </a:pPr>
            <a:r>
              <a:rPr lang="en-GB" sz="1100" dirty="0">
                <a:solidFill>
                  <a:schemeClr val="dk2"/>
                </a:solidFill>
              </a:rPr>
              <a:t>Numbers of data points (dim4)</a:t>
            </a:r>
            <a:endParaRPr sz="1100" dirty="0">
              <a:solidFill>
                <a:schemeClr val="dk2"/>
              </a:solidFill>
            </a:endParaRPr>
          </a:p>
          <a:p>
            <a:pPr marL="457200" lvl="0" indent="-298450" algn="l" rtl="0">
              <a:spcBef>
                <a:spcPts val="0"/>
              </a:spcBef>
              <a:spcAft>
                <a:spcPts val="0"/>
              </a:spcAft>
              <a:buClr>
                <a:schemeClr val="dk2"/>
              </a:buClr>
              <a:buSzPts val="1100"/>
              <a:buAutoNum type="arabicPeriod"/>
            </a:pPr>
            <a:r>
              <a:rPr lang="en-GB" sz="1100" dirty="0">
                <a:solidFill>
                  <a:schemeClr val="dk2"/>
                </a:solidFill>
              </a:rPr>
              <a:t>TR (pixdim4)</a:t>
            </a:r>
            <a:endParaRPr sz="1100" dirty="0">
              <a:solidFill>
                <a:schemeClr val="dk2"/>
              </a:solidFill>
            </a:endParaRPr>
          </a:p>
          <a:p>
            <a:pPr marL="0" lvl="0" indent="0" algn="l" rtl="0">
              <a:spcBef>
                <a:spcPts val="0"/>
              </a:spcBef>
              <a:spcAft>
                <a:spcPts val="0"/>
              </a:spcAft>
              <a:buNone/>
            </a:pPr>
            <a:endParaRPr sz="1100" dirty="0">
              <a:solidFill>
                <a:schemeClr val="dk2"/>
              </a:solidFill>
            </a:endParaRPr>
          </a:p>
          <a:p>
            <a:pPr marL="0" lvl="0" indent="0" algn="l" rtl="0">
              <a:spcBef>
                <a:spcPts val="0"/>
              </a:spcBef>
              <a:spcAft>
                <a:spcPts val="0"/>
              </a:spcAft>
              <a:buNone/>
            </a:pPr>
            <a:r>
              <a:rPr lang="en-GB" sz="1100" b="1" dirty="0">
                <a:solidFill>
                  <a:schemeClr val="dk2"/>
                </a:solidFill>
              </a:rPr>
              <a:t>Command: </a:t>
            </a:r>
            <a:r>
              <a:rPr lang="en-GB" sz="1100" b="1" i="1" dirty="0" err="1">
                <a:solidFill>
                  <a:schemeClr val="dk2"/>
                </a:solidFill>
              </a:rPr>
              <a:t>fslinfo</a:t>
            </a:r>
            <a:r>
              <a:rPr lang="en-GB" sz="1100" b="1" i="1" dirty="0">
                <a:solidFill>
                  <a:schemeClr val="dk2"/>
                </a:solidFill>
              </a:rPr>
              <a:t> &lt;xxx.nii.gz&gt;</a:t>
            </a:r>
            <a:endParaRPr sz="1100" b="1" i="1" dirty="0">
              <a:solidFill>
                <a:schemeClr val="dk2"/>
              </a:solidFill>
            </a:endParaRPr>
          </a:p>
          <a:p>
            <a:pPr marL="0" lvl="0" indent="0" algn="l" rtl="0">
              <a:spcBef>
                <a:spcPts val="0"/>
              </a:spcBef>
              <a:spcAft>
                <a:spcPts val="0"/>
              </a:spcAft>
              <a:buNone/>
            </a:pPr>
            <a:r>
              <a:rPr lang="en-GB" sz="900" i="1" dirty="0">
                <a:solidFill>
                  <a:schemeClr val="dk2"/>
                </a:solidFill>
              </a:rPr>
              <a:t>* Replace the “xxx” with your own file name.</a:t>
            </a:r>
            <a:endParaRPr sz="900" i="1" dirty="0">
              <a:solidFill>
                <a:schemeClr val="dk2"/>
              </a:solidFill>
            </a:endParaRPr>
          </a:p>
          <a:p>
            <a:pPr marL="0" lvl="0" indent="0" algn="l" rtl="0">
              <a:spcBef>
                <a:spcPts val="0"/>
              </a:spcBef>
              <a:spcAft>
                <a:spcPts val="0"/>
              </a:spcAft>
              <a:buNone/>
            </a:pPr>
            <a:endParaRPr sz="1100" b="1" i="1" dirty="0">
              <a:solidFill>
                <a:schemeClr val="dk2"/>
              </a:solidFill>
            </a:endParaRPr>
          </a:p>
          <a:p>
            <a:pPr marL="0" lvl="0" indent="0" algn="l" rtl="0">
              <a:spcBef>
                <a:spcPts val="0"/>
              </a:spcBef>
              <a:spcAft>
                <a:spcPts val="0"/>
              </a:spcAft>
              <a:buNone/>
            </a:pPr>
            <a:endParaRPr sz="1100" b="1" i="1" dirty="0">
              <a:solidFill>
                <a:schemeClr val="dk2"/>
              </a:solidFill>
            </a:endParaRPr>
          </a:p>
          <a:p>
            <a:pPr marL="0" lvl="0" indent="0" algn="l" rtl="0">
              <a:spcBef>
                <a:spcPts val="0"/>
              </a:spcBef>
              <a:spcAft>
                <a:spcPts val="0"/>
              </a:spcAft>
              <a:buNone/>
            </a:pPr>
            <a:r>
              <a:rPr lang="en-GB" sz="1100" b="1" dirty="0">
                <a:solidFill>
                  <a:schemeClr val="dk2"/>
                </a:solidFill>
              </a:rPr>
              <a:t>Question: </a:t>
            </a:r>
            <a:r>
              <a:rPr lang="en-GB" sz="1100" dirty="0">
                <a:solidFill>
                  <a:schemeClr val="dk2"/>
                </a:solidFill>
              </a:rPr>
              <a:t>In the experimental design, we know that the visual stimuli will be 16s ON and 16s OFF. Roughly how many TRs you will expect to see an increased BOLD effect? What factors can alter this haemodynamic response in the actual experiment?</a:t>
            </a:r>
            <a:endParaRPr sz="1100" dirty="0">
              <a:solidFill>
                <a:schemeClr val="dk2"/>
              </a:solidFill>
            </a:endParaRPr>
          </a:p>
        </p:txBody>
      </p:sp>
      <p:pic>
        <p:nvPicPr>
          <p:cNvPr id="768" name="Google Shape;768;p73"/>
          <p:cNvPicPr preferRelativeResize="0"/>
          <p:nvPr/>
        </p:nvPicPr>
        <p:blipFill>
          <a:blip r:embed="rId3">
            <a:alphaModFix/>
          </a:blip>
          <a:stretch>
            <a:fillRect/>
          </a:stretch>
        </p:blipFill>
        <p:spPr>
          <a:xfrm>
            <a:off x="390125" y="1008700"/>
            <a:ext cx="3905250" cy="2162175"/>
          </a:xfrm>
          <a:prstGeom prst="rect">
            <a:avLst/>
          </a:prstGeom>
          <a:noFill/>
          <a:ln>
            <a:noFill/>
          </a:ln>
        </p:spPr>
      </p:pic>
      <p:pic>
        <p:nvPicPr>
          <p:cNvPr id="769" name="Google Shape;769;p73"/>
          <p:cNvPicPr preferRelativeResize="0"/>
          <p:nvPr/>
        </p:nvPicPr>
        <p:blipFill>
          <a:blip r:embed="rId4">
            <a:alphaModFix/>
          </a:blip>
          <a:stretch>
            <a:fillRect/>
          </a:stretch>
        </p:blipFill>
        <p:spPr>
          <a:xfrm>
            <a:off x="1548511" y="3274975"/>
            <a:ext cx="1705175" cy="167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
        <p:nvSpPr>
          <p:cNvPr id="775" name="Google Shape;775;p74"/>
          <p:cNvSpPr txBox="1">
            <a:spLocks noGrp="1"/>
          </p:cNvSpPr>
          <p:nvPr>
            <p:ph type="title" idx="4294967295"/>
          </p:nvPr>
        </p:nvSpPr>
        <p:spPr>
          <a:xfrm>
            <a:off x="311700" y="132575"/>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2: Load the fMRI data: sub-02 task-checker run-01 BOLD</a:t>
            </a:r>
            <a:endParaRPr sz="1920" b="1"/>
          </a:p>
        </p:txBody>
      </p:sp>
      <p:pic>
        <p:nvPicPr>
          <p:cNvPr id="776" name="Google Shape;776;p74"/>
          <p:cNvPicPr preferRelativeResize="0"/>
          <p:nvPr/>
        </p:nvPicPr>
        <p:blipFill>
          <a:blip r:embed="rId3">
            <a:alphaModFix/>
          </a:blip>
          <a:stretch>
            <a:fillRect/>
          </a:stretch>
        </p:blipFill>
        <p:spPr>
          <a:xfrm>
            <a:off x="699575" y="678450"/>
            <a:ext cx="7464375" cy="3589574"/>
          </a:xfrm>
          <a:prstGeom prst="rect">
            <a:avLst/>
          </a:prstGeom>
          <a:noFill/>
          <a:ln>
            <a:noFill/>
          </a:ln>
        </p:spPr>
      </p:pic>
      <p:sp>
        <p:nvSpPr>
          <p:cNvPr id="777" name="Google Shape;777;p74"/>
          <p:cNvSpPr txBox="1"/>
          <p:nvPr/>
        </p:nvSpPr>
        <p:spPr>
          <a:xfrm>
            <a:off x="826513" y="4310300"/>
            <a:ext cx="7356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2"/>
                </a:solidFill>
              </a:rPr>
              <a:t>To-dos: Open the FSLeyes GUI</a:t>
            </a:r>
            <a:endParaRPr sz="1100" b="1">
              <a:solidFill>
                <a:schemeClr val="dk2"/>
              </a:solidFill>
            </a:endParaRPr>
          </a:p>
          <a:p>
            <a:pPr marL="457200" lvl="0" indent="-298450" algn="l" rtl="0">
              <a:spcBef>
                <a:spcPts val="0"/>
              </a:spcBef>
              <a:spcAft>
                <a:spcPts val="0"/>
              </a:spcAft>
              <a:buClr>
                <a:schemeClr val="dk2"/>
              </a:buClr>
              <a:buSzPts val="1100"/>
              <a:buAutoNum type="arabicPeriod"/>
            </a:pPr>
            <a:r>
              <a:rPr lang="en-GB" sz="1100">
                <a:solidFill>
                  <a:schemeClr val="dk2"/>
                </a:solidFill>
              </a:rPr>
              <a:t>Open up a terminal</a:t>
            </a:r>
            <a:endParaRPr sz="1100">
              <a:solidFill>
                <a:schemeClr val="dk2"/>
              </a:solidFill>
            </a:endParaRPr>
          </a:p>
          <a:p>
            <a:pPr marL="457200" lvl="0" indent="-298450" algn="l" rtl="0">
              <a:spcBef>
                <a:spcPts val="0"/>
              </a:spcBef>
              <a:spcAft>
                <a:spcPts val="0"/>
              </a:spcAft>
              <a:buClr>
                <a:schemeClr val="dk2"/>
              </a:buClr>
              <a:buSzPts val="1100"/>
              <a:buAutoNum type="arabicPeriod"/>
            </a:pPr>
            <a:r>
              <a:rPr lang="en-GB" sz="1100">
                <a:solidFill>
                  <a:schemeClr val="dk2"/>
                </a:solidFill>
              </a:rPr>
              <a:t>Type and run the following code: </a:t>
            </a:r>
            <a:r>
              <a:rPr lang="en-GB" sz="1100" b="1" i="1">
                <a:solidFill>
                  <a:schemeClr val="dk2"/>
                </a:solidFill>
              </a:rPr>
              <a:t>fsleyes</a:t>
            </a:r>
            <a:endParaRPr sz="1100" b="1" i="1">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sp>
        <p:nvSpPr>
          <p:cNvPr id="783" name="Google Shape;783;p75"/>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3: Create a time series plot at your favorite brain ROI</a:t>
            </a:r>
            <a:endParaRPr sz="1920" b="1"/>
          </a:p>
        </p:txBody>
      </p:sp>
      <p:pic>
        <p:nvPicPr>
          <p:cNvPr id="784" name="Google Shape;784;p75"/>
          <p:cNvPicPr preferRelativeResize="0"/>
          <p:nvPr/>
        </p:nvPicPr>
        <p:blipFill>
          <a:blip r:embed="rId3">
            <a:alphaModFix/>
          </a:blip>
          <a:stretch>
            <a:fillRect/>
          </a:stretch>
        </p:blipFill>
        <p:spPr>
          <a:xfrm>
            <a:off x="352950" y="623350"/>
            <a:ext cx="8438099" cy="3896799"/>
          </a:xfrm>
          <a:prstGeom prst="rect">
            <a:avLst/>
          </a:prstGeom>
          <a:noFill/>
          <a:ln>
            <a:noFill/>
          </a:ln>
        </p:spPr>
      </p:pic>
      <p:sp>
        <p:nvSpPr>
          <p:cNvPr id="785" name="Google Shape;785;p75"/>
          <p:cNvSpPr txBox="1"/>
          <p:nvPr/>
        </p:nvSpPr>
        <p:spPr>
          <a:xfrm>
            <a:off x="483626" y="4520150"/>
            <a:ext cx="8234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2"/>
                </a:solidFill>
              </a:rPr>
              <a:t>To-dos: Locate the primary visual cortex and try identify this classic haemodynamic function pattern related to ON/OFF of the visual stimuli.</a:t>
            </a:r>
            <a:endParaRPr sz="1100" b="1" i="1">
              <a:solidFill>
                <a:schemeClr val="dk2"/>
              </a:solidFill>
            </a:endParaRPr>
          </a:p>
        </p:txBody>
      </p:sp>
      <p:sp>
        <p:nvSpPr>
          <p:cNvPr id="786" name="Google Shape;786;p75"/>
          <p:cNvSpPr/>
          <p:nvPr/>
        </p:nvSpPr>
        <p:spPr>
          <a:xfrm>
            <a:off x="3960350" y="4289887"/>
            <a:ext cx="548700" cy="43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
        <p:nvSpPr>
          <p:cNvPr id="792" name="Google Shape;792;p76"/>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4: Play the fMRI time series as a movie</a:t>
            </a:r>
            <a:endParaRPr sz="1920" b="1"/>
          </a:p>
        </p:txBody>
      </p:sp>
      <p:pic>
        <p:nvPicPr>
          <p:cNvPr id="793" name="Google Shape;793;p76"/>
          <p:cNvPicPr preferRelativeResize="0"/>
          <p:nvPr/>
        </p:nvPicPr>
        <p:blipFill>
          <a:blip r:embed="rId3">
            <a:alphaModFix/>
          </a:blip>
          <a:stretch>
            <a:fillRect/>
          </a:stretch>
        </p:blipFill>
        <p:spPr>
          <a:xfrm>
            <a:off x="670350" y="671125"/>
            <a:ext cx="7457098" cy="3464201"/>
          </a:xfrm>
          <a:prstGeom prst="rect">
            <a:avLst/>
          </a:prstGeom>
          <a:noFill/>
          <a:ln>
            <a:noFill/>
          </a:ln>
        </p:spPr>
      </p:pic>
      <p:sp>
        <p:nvSpPr>
          <p:cNvPr id="794" name="Google Shape;794;p76"/>
          <p:cNvSpPr txBox="1"/>
          <p:nvPr/>
        </p:nvSpPr>
        <p:spPr>
          <a:xfrm>
            <a:off x="505501" y="4269275"/>
            <a:ext cx="82347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2"/>
                </a:solidFill>
              </a:rPr>
              <a:t>To-dos: When you play the movie, please observe:</a:t>
            </a:r>
            <a:endParaRPr sz="1100" b="1">
              <a:solidFill>
                <a:schemeClr val="dk2"/>
              </a:solidFill>
            </a:endParaRPr>
          </a:p>
          <a:p>
            <a:pPr marL="457200" lvl="0" indent="-298450" algn="l" rtl="0">
              <a:spcBef>
                <a:spcPts val="0"/>
              </a:spcBef>
              <a:spcAft>
                <a:spcPts val="0"/>
              </a:spcAft>
              <a:buClr>
                <a:schemeClr val="dk2"/>
              </a:buClr>
              <a:buSzPts val="1100"/>
              <a:buAutoNum type="arabicPeriod"/>
            </a:pPr>
            <a:r>
              <a:rPr lang="en-GB" sz="1100">
                <a:solidFill>
                  <a:schemeClr val="dk2"/>
                </a:solidFill>
              </a:rPr>
              <a:t>How do you describe the “image quality” of the movie?</a:t>
            </a:r>
            <a:endParaRPr sz="1100">
              <a:solidFill>
                <a:schemeClr val="dk2"/>
              </a:solidFill>
            </a:endParaRPr>
          </a:p>
          <a:p>
            <a:pPr marL="457200" lvl="0" indent="-298450" algn="l" rtl="0">
              <a:spcBef>
                <a:spcPts val="0"/>
              </a:spcBef>
              <a:spcAft>
                <a:spcPts val="0"/>
              </a:spcAft>
              <a:buClr>
                <a:schemeClr val="dk2"/>
              </a:buClr>
              <a:buSzPts val="1100"/>
              <a:buAutoNum type="arabicPeriod"/>
            </a:pPr>
            <a:r>
              <a:rPr lang="en-GB" sz="1100">
                <a:solidFill>
                  <a:schemeClr val="dk2"/>
                </a:solidFill>
              </a:rPr>
              <a:t>Did you see a lot of head motion?</a:t>
            </a:r>
            <a:endParaRPr sz="11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
        <p:nvSpPr>
          <p:cNvPr id="800" name="Google Shape;800;p77"/>
          <p:cNvSpPr txBox="1">
            <a:spLocks noGrp="1"/>
          </p:cNvSpPr>
          <p:nvPr>
            <p:ph type="title" idx="4294967295"/>
          </p:nvPr>
        </p:nvSpPr>
        <p:spPr>
          <a:xfrm>
            <a:off x="311700" y="66900"/>
            <a:ext cx="85206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t>Exercise 5: Load the BadFMRI dataset: </a:t>
            </a:r>
            <a:r>
              <a:rPr lang="en-GB" sz="1920" b="1" i="1"/>
              <a:t>Task-4HandB_run-01_bold_movement_artifact_demo</a:t>
            </a:r>
            <a:endParaRPr sz="1920" b="1" i="1"/>
          </a:p>
        </p:txBody>
      </p:sp>
      <p:pic>
        <p:nvPicPr>
          <p:cNvPr id="801" name="Google Shape;801;p77"/>
          <p:cNvPicPr preferRelativeResize="0"/>
          <p:nvPr/>
        </p:nvPicPr>
        <p:blipFill>
          <a:blip r:embed="rId3">
            <a:alphaModFix/>
          </a:blip>
          <a:stretch>
            <a:fillRect/>
          </a:stretch>
        </p:blipFill>
        <p:spPr>
          <a:xfrm>
            <a:off x="152400" y="889200"/>
            <a:ext cx="8839199" cy="3028341"/>
          </a:xfrm>
          <a:prstGeom prst="rect">
            <a:avLst/>
          </a:prstGeom>
          <a:noFill/>
          <a:ln>
            <a:noFill/>
          </a:ln>
        </p:spPr>
      </p:pic>
      <p:sp>
        <p:nvSpPr>
          <p:cNvPr id="802" name="Google Shape;802;p77"/>
          <p:cNvSpPr txBox="1"/>
          <p:nvPr/>
        </p:nvSpPr>
        <p:spPr>
          <a:xfrm>
            <a:off x="417951" y="3970525"/>
            <a:ext cx="8234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dirty="0">
                <a:solidFill>
                  <a:schemeClr val="dk2"/>
                </a:solidFill>
              </a:rPr>
              <a:t>To-dos: Load the dataset to the </a:t>
            </a:r>
            <a:r>
              <a:rPr lang="en-GB" sz="1100" b="1" dirty="0" err="1">
                <a:solidFill>
                  <a:schemeClr val="dk2"/>
                </a:solidFill>
              </a:rPr>
              <a:t>fsleyes</a:t>
            </a:r>
            <a:r>
              <a:rPr lang="en-GB" sz="1100" b="1" dirty="0">
                <a:solidFill>
                  <a:schemeClr val="dk2"/>
                </a:solidFill>
              </a:rPr>
              <a:t> and try to diagnose:</a:t>
            </a:r>
            <a:endParaRPr sz="1100" b="1" dirty="0">
              <a:solidFill>
                <a:schemeClr val="dk2"/>
              </a:solidFill>
            </a:endParaRPr>
          </a:p>
          <a:p>
            <a:pPr marL="457200" lvl="0" indent="-298450" algn="l" rtl="0">
              <a:spcBef>
                <a:spcPts val="0"/>
              </a:spcBef>
              <a:spcAft>
                <a:spcPts val="0"/>
              </a:spcAft>
              <a:buClr>
                <a:schemeClr val="dk2"/>
              </a:buClr>
              <a:buSzPts val="1100"/>
              <a:buAutoNum type="arabicPeriod"/>
            </a:pPr>
            <a:r>
              <a:rPr lang="en-GB" sz="1100" dirty="0">
                <a:solidFill>
                  <a:schemeClr val="dk2"/>
                </a:solidFill>
              </a:rPr>
              <a:t>How do you describe the “image quality” of the movie?</a:t>
            </a:r>
            <a:endParaRPr sz="1100" dirty="0">
              <a:solidFill>
                <a:schemeClr val="dk2"/>
              </a:solidFill>
            </a:endParaRPr>
          </a:p>
          <a:p>
            <a:pPr marL="457200" lvl="0" indent="-298450" algn="l" rtl="0">
              <a:spcBef>
                <a:spcPts val="0"/>
              </a:spcBef>
              <a:spcAft>
                <a:spcPts val="0"/>
              </a:spcAft>
              <a:buClr>
                <a:schemeClr val="dk2"/>
              </a:buClr>
              <a:buSzPts val="1100"/>
              <a:buAutoNum type="arabicPeriod"/>
            </a:pPr>
            <a:r>
              <a:rPr lang="en-GB" sz="1100" dirty="0">
                <a:solidFill>
                  <a:schemeClr val="dk2"/>
                </a:solidFill>
              </a:rPr>
              <a:t>Did you see a lot of head motion?</a:t>
            </a:r>
            <a:endParaRPr sz="1100" dirty="0">
              <a:solidFill>
                <a:schemeClr val="dk2"/>
              </a:solidFill>
            </a:endParaRPr>
          </a:p>
          <a:p>
            <a:pPr marL="457200" lvl="0" indent="-298450" algn="l" rtl="0">
              <a:spcBef>
                <a:spcPts val="0"/>
              </a:spcBef>
              <a:spcAft>
                <a:spcPts val="0"/>
              </a:spcAft>
              <a:buClr>
                <a:schemeClr val="dk2"/>
              </a:buClr>
              <a:buSzPts val="1100"/>
              <a:buAutoNum type="arabicPeriod"/>
            </a:pPr>
            <a:r>
              <a:rPr lang="en-GB" sz="1100" dirty="0">
                <a:solidFill>
                  <a:schemeClr val="dk2"/>
                </a:solidFill>
              </a:rPr>
              <a:t>What will be your “treatment plan” for this image?</a:t>
            </a:r>
            <a:endParaRPr sz="1100" dirty="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2023</Words>
  <Application>Microsoft Office PowerPoint</Application>
  <PresentationFormat>On-screen Show (16:9)</PresentationFormat>
  <Paragraphs>233</Paragraphs>
  <Slides>32</Slides>
  <Notes>32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Cambria Math</vt:lpstr>
      <vt:lpstr>Caveat</vt:lpstr>
      <vt:lpstr>Consolas</vt:lpstr>
      <vt:lpstr>Simple Light</vt:lpstr>
      <vt:lpstr>Functional MRI preprocessing</vt:lpstr>
      <vt:lpstr>We will use the following datasets for demonstration</vt:lpstr>
      <vt:lpstr>Schedule of the tutorial:</vt:lpstr>
      <vt:lpstr>Exercise 1: The Brain Imaging Data Structure (BIDS) format</vt:lpstr>
      <vt:lpstr>Exercise 2.1 : Inspect the fMRI data: sub-02 task-checker run-01 BOLD</vt:lpstr>
      <vt:lpstr>Exercise 2: Load the fMRI data: sub-02 task-checker run-01 BOLD</vt:lpstr>
      <vt:lpstr>Exercise 3: Create a time series plot at your favorite brain ROI</vt:lpstr>
      <vt:lpstr>Exercise 4: Play the fMRI time series as a movie</vt:lpstr>
      <vt:lpstr>Exercise 5: Load the BadFMRI dataset: Task-4HandB_run-01_bold_movement_artifact_demo</vt:lpstr>
      <vt:lpstr>Schedule of the tutorial:</vt:lpstr>
      <vt:lpstr>Topic 2: Various tools for functional MRI preprocessing </vt:lpstr>
      <vt:lpstr>Exercise 6: Motion correction</vt:lpstr>
      <vt:lpstr>Exercise 6: Motion correction using MCFLIRT</vt:lpstr>
      <vt:lpstr>Exercise 6: The motion estimates can be used for future noise regression</vt:lpstr>
      <vt:lpstr>Exercise 7: Apply spatial smoothing using FSLMath toolbox</vt:lpstr>
      <vt:lpstr>Exercise 7.1: Use FSLMaths toolbox to apply different Gaussian Kernel</vt:lpstr>
      <vt:lpstr>Exercise 7.1: Use FSLMaths toolbox to apply different Gaussian Kernel</vt:lpstr>
      <vt:lpstr>Let’s take a break …</vt:lpstr>
      <vt:lpstr>Exercise 8: Temporal filtering </vt:lpstr>
      <vt:lpstr>Exercise 8.1: Examine the power spectrum of the fMRI dataset use fsleyes</vt:lpstr>
      <vt:lpstr>Exercise 8.1: Explore the possible signal drift using time series plots of the FSLeyes GUI</vt:lpstr>
      <vt:lpstr>Exercise 8.1: Detrend the data use AFNI</vt:lpstr>
      <vt:lpstr>Exercise 8.3: Estimation the cut-off values of the bandpass filter</vt:lpstr>
      <vt:lpstr>Exercise 8.3: Estimation the frequency of task-related BOLD activation </vt:lpstr>
      <vt:lpstr>Schedule of the tutorial:</vt:lpstr>
      <vt:lpstr>Exercise 9: The FSL FEAT GUI</vt:lpstr>
      <vt:lpstr>Exercise 9: The FSL FEAT GUI</vt:lpstr>
      <vt:lpstr>Exercise 9: The FSL FEAT GUI</vt:lpstr>
      <vt:lpstr>Exercise 9: Read the FEAT report</vt:lpstr>
      <vt:lpstr>Exercise 9: Read the FEAT report – Registration to standard space</vt:lpstr>
      <vt:lpstr>Exercise 9: Read the FEAT report – Prestats motion correction report</vt:lpstr>
      <vt:lpstr>Schedule of the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Arterial Spin Labeling</dc:title>
  <cp:lastModifiedBy>Guocheng Jiang</cp:lastModifiedBy>
  <cp:revision>13</cp:revision>
  <dcterms:modified xsi:type="dcterms:W3CDTF">2025-08-28T15:58:12Z</dcterms:modified>
</cp:coreProperties>
</file>